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6" r:id="rId14"/>
    <p:sldId id="26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oska Tamás" initials="KT" lastIdx="1" clrIdx="0">
    <p:extLst>
      <p:ext uri="{19B8F6BF-5375-455C-9EA6-DF929625EA0E}">
        <p15:presenceInfo xmlns:p15="http://schemas.microsoft.com/office/powerpoint/2012/main" userId="Kloska Tamá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8" d="100"/>
          <a:sy n="88" d="100"/>
        </p:scale>
        <p:origin x="35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117E-37D8-4F76-A60E-5630A3A0965D}" type="datetimeFigureOut">
              <a:rPr lang="hu-HU" smtClean="0"/>
              <a:t>2020. 05. 28.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2DE81-7BCB-4C5C-AE47-9E7BB2416E0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6369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loska.tamas@skanzen.hu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log.skanzen.hu/" TargetMode="External"/><Relationship Id="rId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f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54954" y="1613540"/>
            <a:ext cx="9199535" cy="2830285"/>
          </a:xfrm>
        </p:spPr>
        <p:txBody>
          <a:bodyPr/>
          <a:lstStyle/>
          <a:p>
            <a:r>
              <a:rPr lang="hu-HU" sz="6000" dirty="0">
                <a:solidFill>
                  <a:srgbClr val="EBEBEB"/>
                </a:solidFill>
              </a:rPr>
              <a:t>A háborús hátország a Monarchia Magyarországán </a:t>
            </a:r>
            <a:r>
              <a:rPr lang="hu-HU" sz="6000" dirty="0" smtClean="0">
                <a:solidFill>
                  <a:srgbClr val="EBEBEB"/>
                </a:solidFill>
              </a:rPr>
              <a:t>1914–1918 /életképek/ </a:t>
            </a:r>
            <a:endParaRPr lang="hu-HU" sz="6000" spc="-3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72"/>
          <a:stretch/>
        </p:blipFill>
        <p:spPr>
          <a:xfrm>
            <a:off x="10437490" y="0"/>
            <a:ext cx="696674" cy="1352282"/>
          </a:xfrm>
          <a:prstGeom prst="rect">
            <a:avLst/>
          </a:prstGeom>
        </p:spPr>
      </p:pic>
      <p:sp>
        <p:nvSpPr>
          <p:cNvPr id="6" name="Alcím 2"/>
          <p:cNvSpPr>
            <a:spLocks noGrp="1"/>
          </p:cNvSpPr>
          <p:nvPr>
            <p:ph type="subTitle" idx="1"/>
          </p:nvPr>
        </p:nvSpPr>
        <p:spPr>
          <a:xfrm>
            <a:off x="1154954" y="4569276"/>
            <a:ext cx="8825658" cy="201487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altLang="hu-HU" sz="1600" b="1" dirty="0"/>
              <a:t>Kloska </a:t>
            </a:r>
            <a:r>
              <a:rPr lang="hu-HU" altLang="hu-HU" sz="1600" b="1" dirty="0" smtClean="0"/>
              <a:t>tamás</a:t>
            </a:r>
          </a:p>
          <a:p>
            <a:pPr>
              <a:lnSpc>
                <a:spcPct val="90000"/>
              </a:lnSpc>
            </a:pPr>
            <a:r>
              <a:rPr lang="hu-HU" altLang="hu-HU" sz="1600" b="1" dirty="0" smtClean="0"/>
              <a:t>Szabadtéri </a:t>
            </a:r>
            <a:r>
              <a:rPr lang="hu-HU" altLang="hu-HU" sz="1600" b="1" dirty="0"/>
              <a:t>néprajzi </a:t>
            </a:r>
            <a:r>
              <a:rPr lang="hu-HU" altLang="hu-HU" sz="1600" b="1" dirty="0" smtClean="0"/>
              <a:t>múzeum</a:t>
            </a:r>
          </a:p>
          <a:p>
            <a:pPr>
              <a:lnSpc>
                <a:spcPct val="90000"/>
              </a:lnSpc>
            </a:pPr>
            <a:r>
              <a:rPr lang="hu-HU" altLang="hu-HU" sz="1600" b="1" dirty="0" smtClean="0"/>
              <a:t>történész</a:t>
            </a:r>
            <a:r>
              <a:rPr lang="hu-HU" altLang="hu-HU" sz="1600" b="1" dirty="0"/>
              <a:t>, muzeológus</a:t>
            </a:r>
          </a:p>
          <a:p>
            <a:pPr>
              <a:lnSpc>
                <a:spcPct val="90000"/>
              </a:lnSpc>
            </a:pPr>
            <a:r>
              <a:rPr lang="hu-HU" altLang="hu-HU" sz="1600" b="1" cap="none" dirty="0" smtClean="0">
                <a:hlinkClick r:id="rId3"/>
              </a:rPr>
              <a:t>kloska.tamas@skanzen.hu</a:t>
            </a:r>
            <a:r>
              <a:rPr lang="hu-HU" altLang="hu-HU" sz="1600" b="1" cap="none" dirty="0" smtClean="0"/>
              <a:t> </a:t>
            </a:r>
            <a:endParaRPr lang="hu-HU" altLang="hu-HU" sz="1600" b="1" cap="none" dirty="0" smtClean="0"/>
          </a:p>
        </p:txBody>
      </p:sp>
    </p:spTree>
    <p:extLst>
      <p:ext uri="{BB962C8B-B14F-4D97-AF65-F5344CB8AC3E}">
        <p14:creationId xmlns:p14="http://schemas.microsoft.com/office/powerpoint/2010/main" val="85620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78377" y="122367"/>
            <a:ext cx="9692640" cy="759136"/>
          </a:xfrm>
        </p:spPr>
        <p:txBody>
          <a:bodyPr/>
          <a:lstStyle/>
          <a:p>
            <a:r>
              <a:rPr lang="hu-HU" sz="3000" dirty="0"/>
              <a:t>Az </a:t>
            </a:r>
            <a:r>
              <a:rPr lang="hu-HU" sz="3000" dirty="0" smtClean="0"/>
              <a:t>Aranyat – vasért! (Gold </a:t>
            </a:r>
            <a:r>
              <a:rPr lang="hu-HU" sz="3000" dirty="0" err="1" smtClean="0"/>
              <a:t>für</a:t>
            </a:r>
            <a:r>
              <a:rPr lang="hu-HU" sz="3000" dirty="0" smtClean="0"/>
              <a:t> </a:t>
            </a:r>
            <a:r>
              <a:rPr lang="hu-HU" sz="3000" dirty="0" err="1" smtClean="0"/>
              <a:t>Eisen</a:t>
            </a:r>
            <a:r>
              <a:rPr lang="hu-HU" sz="3000" dirty="0" smtClean="0"/>
              <a:t>) Mozgalom</a:t>
            </a:r>
            <a:endParaRPr lang="hu-HU" sz="30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53" y="881503"/>
            <a:ext cx="5743993" cy="4958590"/>
          </a:xfrm>
        </p:spPr>
      </p:pic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322" y="1449482"/>
            <a:ext cx="5854148" cy="4390611"/>
          </a:xfrm>
        </p:spPr>
      </p:pic>
      <p:sp>
        <p:nvSpPr>
          <p:cNvPr id="2" name="Szövegdoboz 1"/>
          <p:cNvSpPr txBox="1"/>
          <p:nvPr/>
        </p:nvSpPr>
        <p:spPr>
          <a:xfrm>
            <a:off x="200852" y="6114473"/>
            <a:ext cx="11720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A mozgalom plakátja</a:t>
            </a:r>
            <a:r>
              <a:rPr lang="hu-HU" dirty="0"/>
              <a:t>, gyűrűi és </a:t>
            </a:r>
            <a:r>
              <a:rPr lang="hu-HU" dirty="0" smtClean="0"/>
              <a:t>ellennyugtája. A beszolgáltatott nemesfém tárgyakért cserébe ilyen gyűrűket kaptak az adományozók. Forrás: tarkamilitaria.hu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72"/>
          <a:stretch/>
        </p:blipFill>
        <p:spPr>
          <a:xfrm>
            <a:off x="10437490" y="0"/>
            <a:ext cx="696674" cy="135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39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7746" y="142743"/>
            <a:ext cx="10111912" cy="924339"/>
          </a:xfrm>
        </p:spPr>
        <p:txBody>
          <a:bodyPr>
            <a:noAutofit/>
          </a:bodyPr>
          <a:lstStyle/>
          <a:p>
            <a:r>
              <a:rPr lang="hu-HU" sz="2600" dirty="0"/>
              <a:t>A korabeli „háborús skanzen”, a </a:t>
            </a:r>
            <a:r>
              <a:rPr lang="hu-HU" sz="2600" i="1" dirty="0" smtClean="0"/>
              <a:t>„Modern </a:t>
            </a:r>
            <a:r>
              <a:rPr lang="hu-HU" sz="2600" i="1" dirty="0" err="1"/>
              <a:t>harcztér</a:t>
            </a:r>
            <a:r>
              <a:rPr lang="hu-HU" sz="2600" i="1" dirty="0"/>
              <a:t> teljesen hű mása</a:t>
            </a:r>
            <a:r>
              <a:rPr lang="hu-HU" sz="2600" i="1" dirty="0" smtClean="0"/>
              <a:t>”</a:t>
            </a:r>
            <a:r>
              <a:rPr lang="hu-HU" sz="2600" dirty="0" smtClean="0"/>
              <a:t>, a </a:t>
            </a:r>
            <a:r>
              <a:rPr lang="hu-HU" sz="2600" dirty="0"/>
              <a:t>pasaréti lövészárok plakátja és látogatói. </a:t>
            </a:r>
            <a:r>
              <a:rPr lang="hu-HU" sz="2600" dirty="0" smtClean="0"/>
              <a:t>1915 nyarán </a:t>
            </a:r>
            <a:r>
              <a:rPr lang="hu-HU" sz="2600" dirty="0"/>
              <a:t>tekinthették meg a </a:t>
            </a:r>
            <a:r>
              <a:rPr lang="hu-HU" sz="2600" dirty="0" smtClean="0"/>
              <a:t>látogatók </a:t>
            </a:r>
            <a:endParaRPr lang="hu-HU" sz="26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12" y="1942011"/>
            <a:ext cx="3000518" cy="4435806"/>
          </a:xfrm>
        </p:spPr>
      </p:pic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441" y="1436414"/>
            <a:ext cx="7597374" cy="5052254"/>
          </a:xfrm>
        </p:spPr>
      </p:pic>
      <p:sp>
        <p:nvSpPr>
          <p:cNvPr id="3" name="Szövegdoboz 2"/>
          <p:cNvSpPr txBox="1"/>
          <p:nvPr/>
        </p:nvSpPr>
        <p:spPr>
          <a:xfrm>
            <a:off x="995012" y="6488668"/>
            <a:ext cx="10903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Források: kepkonyvtar.hu, BTM Kiscelli Múzeum (fotó: </a:t>
            </a:r>
            <a:r>
              <a:rPr lang="hu-HU" dirty="0" err="1" smtClean="0"/>
              <a:t>Müllner</a:t>
            </a:r>
            <a:r>
              <a:rPr lang="hu-HU" dirty="0" smtClean="0"/>
              <a:t> János)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72"/>
          <a:stretch/>
        </p:blipFill>
        <p:spPr>
          <a:xfrm>
            <a:off x="10437490" y="0"/>
            <a:ext cx="696674" cy="135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0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2304" y="0"/>
            <a:ext cx="9826726" cy="1195318"/>
          </a:xfrm>
        </p:spPr>
        <p:txBody>
          <a:bodyPr>
            <a:normAutofit/>
          </a:bodyPr>
          <a:lstStyle/>
          <a:p>
            <a:r>
              <a:rPr lang="hu-HU" sz="2800" dirty="0"/>
              <a:t>A Nemzeti Áldozatkészség Szobrának plakátja, valamint leleplezése 1915. szeptember 8-án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18" y="1096709"/>
            <a:ext cx="3921461" cy="5313634"/>
          </a:xfrm>
        </p:spPr>
      </p:pic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004" y="1689463"/>
            <a:ext cx="5167334" cy="4128125"/>
          </a:xfrm>
        </p:spPr>
      </p:pic>
      <p:sp>
        <p:nvSpPr>
          <p:cNvPr id="3" name="Szövegdoboz 2"/>
          <p:cNvSpPr txBox="1"/>
          <p:nvPr/>
        </p:nvSpPr>
        <p:spPr>
          <a:xfrm>
            <a:off x="762418" y="6520873"/>
            <a:ext cx="9755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Források: Magyar Nemzeti Galéria, kozterkep.hu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72"/>
          <a:stretch/>
        </p:blipFill>
        <p:spPr>
          <a:xfrm>
            <a:off x="10437490" y="0"/>
            <a:ext cx="696674" cy="135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28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209" y="86830"/>
            <a:ext cx="10051111" cy="1325563"/>
          </a:xfrm>
        </p:spPr>
        <p:txBody>
          <a:bodyPr>
            <a:normAutofit/>
          </a:bodyPr>
          <a:lstStyle/>
          <a:p>
            <a:r>
              <a:rPr lang="hu-HU" sz="3000" dirty="0"/>
              <a:t>A margitszigeti hadikiállítás </a:t>
            </a:r>
            <a:r>
              <a:rPr lang="hu-HU" sz="3000" dirty="0" smtClean="0"/>
              <a:t>1917-ben </a:t>
            </a:r>
            <a:r>
              <a:rPr lang="hu-HU" sz="3000" dirty="0"/>
              <a:t>és a kiállított brit Mark </a:t>
            </a:r>
            <a:r>
              <a:rPr lang="hu-HU" sz="3000" dirty="0" smtClean="0"/>
              <a:t>harckocsi</a:t>
            </a:r>
            <a:endParaRPr lang="hu-HU" sz="3000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09" y="1412393"/>
            <a:ext cx="6243877" cy="4882712"/>
          </a:xfrm>
        </p:spPr>
      </p:pic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575" y="2058436"/>
            <a:ext cx="5407568" cy="3590625"/>
          </a:xfrm>
        </p:spPr>
      </p:pic>
      <p:sp>
        <p:nvSpPr>
          <p:cNvPr id="3" name="Szövegdoboz 2"/>
          <p:cNvSpPr txBox="1"/>
          <p:nvPr/>
        </p:nvSpPr>
        <p:spPr>
          <a:xfrm>
            <a:off x="129209" y="6437745"/>
            <a:ext cx="11910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Forrás: </a:t>
            </a:r>
            <a:r>
              <a:rPr lang="hu-HU" dirty="0"/>
              <a:t>Medgyaszay </a:t>
            </a:r>
            <a:r>
              <a:rPr lang="hu-HU" dirty="0" smtClean="0"/>
              <a:t>Emlékmúzeum 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72"/>
          <a:stretch/>
        </p:blipFill>
        <p:spPr>
          <a:xfrm>
            <a:off x="10437490" y="0"/>
            <a:ext cx="696674" cy="135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8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72"/>
          <a:stretch/>
        </p:blipFill>
        <p:spPr>
          <a:xfrm>
            <a:off x="10437490" y="0"/>
            <a:ext cx="696674" cy="1352282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70" y="201308"/>
            <a:ext cx="1089333" cy="427062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13507" y="2989249"/>
            <a:ext cx="115823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500" b="1" dirty="0" smtClean="0"/>
              <a:t>Kattints </a:t>
            </a:r>
            <a:r>
              <a:rPr lang="hu-HU" sz="1500" b="1" dirty="0" smtClean="0"/>
              <a:t>az adatbázisban a </a:t>
            </a:r>
            <a:r>
              <a:rPr lang="hu-HU" sz="1500" b="1" i="1" dirty="0"/>
              <a:t>Témák </a:t>
            </a:r>
            <a:r>
              <a:rPr lang="hu-HU" sz="1500" b="1" dirty="0"/>
              <a:t>fülre és nézd meg a </a:t>
            </a:r>
            <a:r>
              <a:rPr lang="hu-HU" sz="1500" b="1" i="1" dirty="0" smtClean="0"/>
              <a:t>Hátország</a:t>
            </a:r>
            <a:r>
              <a:rPr lang="hu-HU" sz="1500" b="1" dirty="0" smtClean="0"/>
              <a:t> bejegyzést</a:t>
            </a:r>
            <a:r>
              <a:rPr lang="hu-HU" sz="1500" b="1" dirty="0"/>
              <a:t>! Keress az adatbázisban a témához kapcsolódó találatok között!</a:t>
            </a:r>
          </a:p>
          <a:p>
            <a:endParaRPr lang="hu-HU" sz="1500" dirty="0" smtClean="0"/>
          </a:p>
          <a:p>
            <a:r>
              <a:rPr lang="hu-HU" sz="1500" b="1" dirty="0" smtClean="0"/>
              <a:t>Irodalom</a:t>
            </a:r>
          </a:p>
          <a:p>
            <a:r>
              <a:rPr lang="hu-HU" sz="1500" dirty="0" smtClean="0"/>
              <a:t>Cseri Miklós – Kloska Tamás (</a:t>
            </a:r>
            <a:r>
              <a:rPr lang="hu-HU" sz="1500" dirty="0" err="1" smtClean="0"/>
              <a:t>szerk</a:t>
            </a:r>
            <a:r>
              <a:rPr lang="hu-HU" sz="1500" dirty="0" smtClean="0"/>
              <a:t>.): A nagy háború emlékezete és hatása a vidéki kultúrára. Szabadtéri Néprajzi Múzeum, Szentendre, 2000</a:t>
            </a:r>
            <a:r>
              <a:rPr lang="hu-HU" sz="1500" dirty="0" smtClean="0"/>
              <a:t>.</a:t>
            </a:r>
          </a:p>
          <a:p>
            <a:r>
              <a:rPr lang="hu-HU" sz="1500" dirty="0" smtClean="0"/>
              <a:t>Bihari Péter: </a:t>
            </a:r>
            <a:r>
              <a:rPr lang="hu-HU" sz="1500" i="1" dirty="0" smtClean="0"/>
              <a:t>1914 – A nagy háború száz éve.</a:t>
            </a:r>
            <a:r>
              <a:rPr lang="hu-HU" sz="1500" dirty="0" smtClean="0"/>
              <a:t> </a:t>
            </a:r>
            <a:r>
              <a:rPr lang="hu-HU" sz="1500" dirty="0" err="1" smtClean="0"/>
              <a:t>Kalligram</a:t>
            </a:r>
            <a:r>
              <a:rPr lang="hu-HU" sz="1500" dirty="0" smtClean="0"/>
              <a:t>, Budapest, 2014.</a:t>
            </a:r>
            <a:endParaRPr lang="hu-HU" sz="1500" dirty="0" smtClean="0"/>
          </a:p>
          <a:p>
            <a:r>
              <a:rPr lang="hu-HU" sz="1500" dirty="0" err="1"/>
              <a:t>Glässer</a:t>
            </a:r>
            <a:r>
              <a:rPr lang="hu-HU" sz="1500" dirty="0"/>
              <a:t> Norbert – Mód László (</a:t>
            </a:r>
            <a:r>
              <a:rPr lang="hu-HU" sz="1500" dirty="0" err="1"/>
              <a:t>szerk</a:t>
            </a:r>
            <a:r>
              <a:rPr lang="hu-HU" sz="1500" dirty="0"/>
              <a:t>.): </a:t>
            </a:r>
            <a:r>
              <a:rPr lang="hu-HU" sz="1500" i="1" dirty="0"/>
              <a:t>A Nagy Háború hatása a mindennapok kultúrájának változására. </a:t>
            </a:r>
            <a:r>
              <a:rPr lang="hu-HU" sz="1500" dirty="0"/>
              <a:t>MTA-SZTE Vallási Kultúrakutató Csoport; SZTE BTK Néprajzi és Kulturális Antropológiai Tanszék, </a:t>
            </a:r>
            <a:r>
              <a:rPr lang="hu-HU" sz="1500" dirty="0" smtClean="0"/>
              <a:t>Szeged, 2018.</a:t>
            </a:r>
          </a:p>
          <a:p>
            <a:r>
              <a:rPr lang="hu-HU" sz="1500" dirty="0"/>
              <a:t>Kaba Eszter (</a:t>
            </a:r>
            <a:r>
              <a:rPr lang="hu-HU" sz="1500" dirty="0" err="1"/>
              <a:t>szerk</a:t>
            </a:r>
            <a:r>
              <a:rPr lang="hu-HU" sz="1500" dirty="0"/>
              <a:t>.): Háborús </a:t>
            </a:r>
            <a:r>
              <a:rPr lang="hu-HU" sz="1500" dirty="0" smtClean="0"/>
              <a:t>mindennapok – </a:t>
            </a:r>
            <a:r>
              <a:rPr lang="hu-HU" sz="1500" dirty="0"/>
              <a:t>mindennapok háborúja. Magyarország és a Nagy </a:t>
            </a:r>
            <a:r>
              <a:rPr lang="hu-HU" sz="1500" dirty="0" smtClean="0"/>
              <a:t>Háború – </a:t>
            </a:r>
            <a:r>
              <a:rPr lang="hu-HU" sz="1500" dirty="0"/>
              <a:t>ahogy a sajtó látta (</a:t>
            </a:r>
            <a:r>
              <a:rPr lang="hu-HU" sz="1500" dirty="0" smtClean="0"/>
              <a:t>1914–1918). Napvilág, Budapest, 2018.</a:t>
            </a:r>
            <a:endParaRPr lang="hu-HU" sz="1500" dirty="0"/>
          </a:p>
          <a:p>
            <a:r>
              <a:rPr lang="hu-HU" sz="1500" dirty="0" smtClean="0"/>
              <a:t>S. Nagy Anikó – </a:t>
            </a:r>
            <a:r>
              <a:rPr lang="hu-HU" sz="1500" dirty="0" err="1" smtClean="0"/>
              <a:t>Spekál</a:t>
            </a:r>
            <a:r>
              <a:rPr lang="hu-HU" sz="1500" dirty="0" smtClean="0"/>
              <a:t> József: </a:t>
            </a:r>
            <a:r>
              <a:rPr lang="hu-HU" sz="1500" i="1" dirty="0" smtClean="0"/>
              <a:t>Gulyáságyú és rohamsisak. A nagy háború gyomornézetből. </a:t>
            </a:r>
            <a:r>
              <a:rPr lang="hu-HU" sz="1500" dirty="0" smtClean="0"/>
              <a:t>Magyar Kereskedelmi és Vendéglátóipari Múzeum, Budapest, 2016.</a:t>
            </a:r>
          </a:p>
          <a:p>
            <a:r>
              <a:rPr lang="hu-HU" sz="1500" dirty="0"/>
              <a:t>Török Róbert – </a:t>
            </a:r>
            <a:r>
              <a:rPr lang="hu-HU" sz="1500" dirty="0" err="1"/>
              <a:t>Závodi</a:t>
            </a:r>
            <a:r>
              <a:rPr lang="hu-HU" sz="1500" dirty="0"/>
              <a:t> Szilvia: </a:t>
            </a:r>
            <a:r>
              <a:rPr lang="hu-HU" sz="1500" i="1" dirty="0"/>
              <a:t>Háborús hétköznapok I–III. HM </a:t>
            </a:r>
            <a:r>
              <a:rPr lang="hu-HU" sz="1500" dirty="0"/>
              <a:t>Hadtörténeti Intézet és Múzeum–Magyar Kereskedelmi és Vendéglátóipari Múzeum, Budapest, 2016–2019</a:t>
            </a:r>
            <a:r>
              <a:rPr lang="hu-HU" sz="1500" dirty="0" smtClean="0"/>
              <a:t>.</a:t>
            </a:r>
            <a:endParaRPr lang="hu-HU" sz="1500" dirty="0"/>
          </a:p>
          <a:p>
            <a:r>
              <a:rPr lang="hu-HU" sz="1500" dirty="0" smtClean="0"/>
              <a:t>Szijj </a:t>
            </a:r>
            <a:r>
              <a:rPr lang="hu-HU" sz="1500" dirty="0"/>
              <a:t>Jolán (</a:t>
            </a:r>
            <a:r>
              <a:rPr lang="hu-HU" sz="1500" dirty="0" err="1"/>
              <a:t>szerk</a:t>
            </a:r>
            <a:r>
              <a:rPr lang="hu-HU" sz="1500" dirty="0"/>
              <a:t>.): </a:t>
            </a:r>
            <a:r>
              <a:rPr lang="hu-HU" sz="1500" i="1" dirty="0"/>
              <a:t>Magyarország az első világháborúban. Lexikon A–</a:t>
            </a:r>
            <a:r>
              <a:rPr lang="hu-HU" sz="1500" i="1" dirty="0" err="1"/>
              <a:t>Zs</a:t>
            </a:r>
            <a:r>
              <a:rPr lang="hu-HU" sz="1500" i="1" dirty="0"/>
              <a:t>.</a:t>
            </a:r>
            <a:r>
              <a:rPr lang="hu-HU" sz="1500" dirty="0"/>
              <a:t> Petit Real, Budapest, 2000.</a:t>
            </a:r>
            <a:endParaRPr lang="hu-HU" sz="1500" dirty="0" smtClean="0"/>
          </a:p>
        </p:txBody>
      </p:sp>
      <p:pic>
        <p:nvPicPr>
          <p:cNvPr id="7" name="Tartalom helye 8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474" y="70233"/>
            <a:ext cx="6220855" cy="2919016"/>
          </a:xfrm>
        </p:spPr>
      </p:pic>
      <p:sp>
        <p:nvSpPr>
          <p:cNvPr id="8" name="Téglalap 7"/>
          <p:cNvSpPr/>
          <p:nvPr/>
        </p:nvSpPr>
        <p:spPr>
          <a:xfrm>
            <a:off x="-1" y="759445"/>
            <a:ext cx="28374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600" b="1" dirty="0"/>
              <a:t>További első világháborús írások: </a:t>
            </a:r>
            <a:r>
              <a:rPr lang="hu-HU" sz="1600" dirty="0"/>
              <a:t>Skanzen Blog </a:t>
            </a:r>
            <a:r>
              <a:rPr lang="hu-HU" sz="1600" dirty="0">
                <a:hlinkClick r:id="rId5"/>
              </a:rPr>
              <a:t>https://blog.skanzen.hu/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350958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76361" y="166991"/>
            <a:ext cx="10160713" cy="1325563"/>
          </a:xfrm>
        </p:spPr>
        <p:txBody>
          <a:bodyPr>
            <a:noAutofit/>
          </a:bodyPr>
          <a:lstStyle/>
          <a:p>
            <a:r>
              <a:rPr lang="hu-HU" sz="2800" dirty="0"/>
              <a:t>1914 </a:t>
            </a:r>
            <a:r>
              <a:rPr lang="hu-HU" sz="2800" dirty="0" smtClean="0"/>
              <a:t>nyara</a:t>
            </a:r>
            <a:r>
              <a:rPr lang="hu-HU" sz="2800" dirty="0"/>
              <a:t> </a:t>
            </a:r>
            <a:r>
              <a:rPr lang="hu-HU" sz="2800" dirty="0" smtClean="0"/>
              <a:t>– Európa </a:t>
            </a:r>
            <a:r>
              <a:rPr lang="hu-HU" sz="2800" dirty="0" smtClean="0"/>
              <a:t>országaiban – így Magyarországon is – </a:t>
            </a:r>
            <a:r>
              <a:rPr lang="hu-HU" sz="2800" dirty="0" smtClean="0"/>
              <a:t>az emberek többnyire lelkesen fogadják a háború hírét</a:t>
            </a:r>
            <a:endParaRPr lang="hu-HU" sz="28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2283"/>
            <a:ext cx="6162756" cy="2888792"/>
          </a:xfrm>
        </p:spPr>
      </p:pic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768" y="4023361"/>
            <a:ext cx="6047232" cy="2834640"/>
          </a:xfrm>
        </p:spPr>
      </p:pic>
      <p:sp>
        <p:nvSpPr>
          <p:cNvPr id="8" name="Szövegdoboz 7"/>
          <p:cNvSpPr txBox="1"/>
          <p:nvPr/>
        </p:nvSpPr>
        <p:spPr>
          <a:xfrm>
            <a:off x="0" y="4248502"/>
            <a:ext cx="6144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Tüntetés a háború mellett Budapesten az Andrássy-úton, 1914. július</a:t>
            </a:r>
            <a:r>
              <a:rPr lang="hu-HU" dirty="0" smtClean="0"/>
              <a:t>. Forrás: OSZK 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6162756" y="3377030"/>
            <a:ext cx="6029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A temesvári 61-es gyalogezred katonái lelkesen vonulnak a </a:t>
            </a:r>
            <a:r>
              <a:rPr lang="hu-HU" dirty="0" smtClean="0"/>
              <a:t>frontra. Forrás: MNM Fotótára</a:t>
            </a:r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72"/>
          <a:stretch/>
        </p:blipFill>
        <p:spPr>
          <a:xfrm>
            <a:off x="10437490" y="0"/>
            <a:ext cx="696674" cy="135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1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ím 16"/>
          <p:cNvSpPr>
            <a:spLocks noGrp="1"/>
          </p:cNvSpPr>
          <p:nvPr>
            <p:ph type="title"/>
          </p:nvPr>
        </p:nvSpPr>
        <p:spPr>
          <a:xfrm>
            <a:off x="1" y="35622"/>
            <a:ext cx="10437490" cy="857536"/>
          </a:xfrm>
        </p:spPr>
        <p:txBody>
          <a:bodyPr>
            <a:noAutofit/>
          </a:bodyPr>
          <a:lstStyle/>
          <a:p>
            <a:r>
              <a:rPr lang="hu-HU" sz="3000" dirty="0" smtClean="0"/>
              <a:t>A háború árnyoldalai –</a:t>
            </a:r>
            <a:r>
              <a:rPr lang="hu-HU" sz="3000" dirty="0"/>
              <a:t> </a:t>
            </a:r>
            <a:r>
              <a:rPr lang="hu-HU" sz="3000" dirty="0" smtClean="0"/>
              <a:t>Az ellátás szabályozására Magyarországon is bevezetik a jegyrendszert</a:t>
            </a:r>
            <a:endParaRPr lang="hu-HU" sz="3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6010">
            <a:off x="3652656" y="1801467"/>
            <a:ext cx="5126736" cy="247497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494" y="4082796"/>
            <a:ext cx="3236976" cy="272796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4" y="4893564"/>
            <a:ext cx="3642360" cy="191719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68" y="5061204"/>
            <a:ext cx="3532632" cy="1749552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7956">
            <a:off x="8177065" y="1729480"/>
            <a:ext cx="3713452" cy="2408983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5468">
            <a:off x="318878" y="1744315"/>
            <a:ext cx="3348117" cy="2397669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1718981" y="4234911"/>
            <a:ext cx="3398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Forrás: Magyar Kereskedelmi és Vendéglátóipari Múzeum</a:t>
            </a:r>
            <a:endParaRPr lang="hu-HU" dirty="0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72"/>
          <a:stretch/>
        </p:blipFill>
        <p:spPr>
          <a:xfrm>
            <a:off x="10437490" y="0"/>
            <a:ext cx="696674" cy="135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69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16856" y="136551"/>
            <a:ext cx="9985087" cy="1325563"/>
          </a:xfrm>
        </p:spPr>
        <p:txBody>
          <a:bodyPr>
            <a:noAutofit/>
          </a:bodyPr>
          <a:lstStyle/>
          <a:p>
            <a:r>
              <a:rPr lang="hu-HU" sz="2800" dirty="0" smtClean="0"/>
              <a:t>A rászorulók számára ételosztásokat tartanak, az alapanyagokkal takarékoskodó és pótélelmiszereket használó konyha a háborús főzőkönyvekben jelenik meg</a:t>
            </a:r>
            <a:endParaRPr lang="hu-HU" sz="28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56" y="1575210"/>
            <a:ext cx="6169645" cy="4619200"/>
          </a:xfrm>
        </p:spPr>
      </p:pic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714" y="1575210"/>
            <a:ext cx="5712634" cy="4619200"/>
          </a:xfrm>
        </p:spPr>
      </p:pic>
      <p:sp>
        <p:nvSpPr>
          <p:cNvPr id="2" name="Szövegdoboz 1"/>
          <p:cNvSpPr txBox="1"/>
          <p:nvPr/>
        </p:nvSpPr>
        <p:spPr>
          <a:xfrm>
            <a:off x="116856" y="6194410"/>
            <a:ext cx="11909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Források: </a:t>
            </a:r>
            <a:r>
              <a:rPr lang="hu-HU" dirty="0" err="1" smtClean="0"/>
              <a:t>Fortepan</a:t>
            </a:r>
            <a:r>
              <a:rPr lang="hu-HU" dirty="0" smtClean="0"/>
              <a:t>, Sacher </a:t>
            </a:r>
            <a:r>
              <a:rPr lang="hu-HU" dirty="0" err="1" smtClean="0"/>
              <a:t>Gusztávné</a:t>
            </a:r>
            <a:r>
              <a:rPr lang="hu-HU" dirty="0" smtClean="0"/>
              <a:t> – Halász Sándorné (összeáll.): </a:t>
            </a:r>
            <a:r>
              <a:rPr lang="hu-HU" i="1" dirty="0" smtClean="0"/>
              <a:t>Háborús főzőkönyv.</a:t>
            </a:r>
            <a:r>
              <a:rPr lang="hu-HU" dirty="0" smtClean="0"/>
              <a:t> Rózsavölgyi és Társa, Budapest, 1915.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72"/>
          <a:stretch/>
        </p:blipFill>
        <p:spPr>
          <a:xfrm>
            <a:off x="10437490" y="0"/>
            <a:ext cx="696674" cy="135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80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19052"/>
            <a:ext cx="10363200" cy="1325563"/>
          </a:xfrm>
        </p:spPr>
        <p:txBody>
          <a:bodyPr>
            <a:noAutofit/>
          </a:bodyPr>
          <a:lstStyle/>
          <a:p>
            <a:r>
              <a:rPr lang="hu-HU" sz="2600" dirty="0" smtClean="0"/>
              <a:t>A háború hatására </a:t>
            </a:r>
            <a:r>
              <a:rPr lang="hu-HU" sz="2600" dirty="0" smtClean="0"/>
              <a:t>fejlődik az </a:t>
            </a:r>
            <a:r>
              <a:rPr lang="hu-HU" sz="2600" dirty="0" smtClean="0"/>
              <a:t>egészségügy: </a:t>
            </a:r>
            <a:r>
              <a:rPr lang="hu-HU" sz="2600" dirty="0" smtClean="0"/>
              <a:t>tökéletesednek </a:t>
            </a:r>
            <a:r>
              <a:rPr lang="hu-HU" sz="2600" dirty="0" smtClean="0"/>
              <a:t>a protézisek, megjelenik a plasztikai </a:t>
            </a:r>
            <a:r>
              <a:rPr lang="hu-HU" sz="2600" dirty="0" smtClean="0"/>
              <a:t>sebészet, fontossá </a:t>
            </a:r>
            <a:r>
              <a:rPr lang="hu-HU" sz="2600" dirty="0" smtClean="0"/>
              <a:t>válik a hadirokkantak rehabilitációja</a:t>
            </a:r>
            <a:endParaRPr lang="hu-HU" sz="2600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38" y="2140663"/>
            <a:ext cx="3072940" cy="4552810"/>
          </a:xfrm>
        </p:spPr>
      </p:pic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337" y="1955788"/>
            <a:ext cx="3178740" cy="4620441"/>
          </a:xfrm>
        </p:spPr>
      </p:pic>
      <p:pic>
        <p:nvPicPr>
          <p:cNvPr id="7" name="Tartalom hely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069" y="2459867"/>
            <a:ext cx="5040577" cy="3770103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805382" y="6391563"/>
            <a:ext cx="6804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Források: </a:t>
            </a:r>
            <a:r>
              <a:rPr lang="hu-HU" dirty="0" err="1" smtClean="0"/>
              <a:t>Fortepan</a:t>
            </a:r>
            <a:r>
              <a:rPr lang="hu-HU" dirty="0" smtClean="0"/>
              <a:t>, MNM Fotótára</a:t>
            </a:r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72"/>
          <a:stretch/>
        </p:blipFill>
        <p:spPr>
          <a:xfrm>
            <a:off x="10437490" y="0"/>
            <a:ext cx="696674" cy="135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38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33133" y="45249"/>
            <a:ext cx="10556489" cy="919457"/>
          </a:xfrm>
        </p:spPr>
        <p:txBody>
          <a:bodyPr>
            <a:noAutofit/>
          </a:bodyPr>
          <a:lstStyle/>
          <a:p>
            <a:r>
              <a:rPr lang="hu-HU" sz="2600" dirty="0" smtClean="0"/>
              <a:t>A háborús terhek enyhítéséhez bárki hozzájárulhat hadikölcsön jegyzésével, erre plakátok és újságok buzdítják a lakosságot</a:t>
            </a:r>
            <a:endParaRPr lang="hu-HU" sz="26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44" y="1141129"/>
            <a:ext cx="4105350" cy="5379602"/>
          </a:xfrm>
        </p:spPr>
      </p:pic>
      <p:pic>
        <p:nvPicPr>
          <p:cNvPr id="9" name="Tartalom helye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401" y="1418782"/>
            <a:ext cx="6473979" cy="5101949"/>
          </a:xfrm>
        </p:spPr>
      </p:pic>
      <p:sp>
        <p:nvSpPr>
          <p:cNvPr id="2" name="Szövegdoboz 1"/>
          <p:cNvSpPr txBox="1"/>
          <p:nvPr/>
        </p:nvSpPr>
        <p:spPr>
          <a:xfrm>
            <a:off x="211145" y="6488668"/>
            <a:ext cx="11795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Forrás: Magyar Nemzeti Galéria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72"/>
          <a:stretch/>
        </p:blipFill>
        <p:spPr>
          <a:xfrm>
            <a:off x="10437490" y="0"/>
            <a:ext cx="696674" cy="135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9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99389" y="124304"/>
            <a:ext cx="10017644" cy="1325563"/>
          </a:xfrm>
        </p:spPr>
        <p:txBody>
          <a:bodyPr/>
          <a:lstStyle/>
          <a:p>
            <a:r>
              <a:rPr lang="hu-HU" sz="3000" dirty="0" smtClean="0"/>
              <a:t>A háború alatt a nők szerepe felértékelődik</a:t>
            </a:r>
            <a:endParaRPr lang="hu-HU" sz="3000" dirty="0"/>
          </a:p>
        </p:txBody>
      </p:sp>
      <p:sp>
        <p:nvSpPr>
          <p:cNvPr id="2" name="Szövegdoboz 1"/>
          <p:cNvSpPr txBox="1"/>
          <p:nvPr/>
        </p:nvSpPr>
        <p:spPr>
          <a:xfrm>
            <a:off x="226014" y="6453987"/>
            <a:ext cx="7850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Források: Zempléni Múzeum, MNM Fotótára, </a:t>
            </a:r>
            <a:r>
              <a:rPr lang="hu-HU" dirty="0" err="1" smtClean="0"/>
              <a:t>Fortepan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6878">
            <a:off x="2453724" y="1087337"/>
            <a:ext cx="7496968" cy="4816567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9" y="1156418"/>
            <a:ext cx="3297936" cy="5070348"/>
          </a:xfrm>
          <a:prstGeom prst="rect">
            <a:avLst/>
          </a:prstGeom>
        </p:spPr>
      </p:pic>
      <p:pic>
        <p:nvPicPr>
          <p:cNvPr id="11" name="Tartalom helye 10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087">
            <a:off x="7483093" y="3409816"/>
            <a:ext cx="4526905" cy="3399817"/>
          </a:xfr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72"/>
          <a:stretch/>
        </p:blipFill>
        <p:spPr>
          <a:xfrm>
            <a:off x="10437490" y="0"/>
            <a:ext cx="696674" cy="135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4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artalom helye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11" y="0"/>
            <a:ext cx="7294370" cy="5507618"/>
          </a:xfrm>
        </p:spPr>
      </p:pic>
      <p:sp>
        <p:nvSpPr>
          <p:cNvPr id="9" name="Szövegdoboz 8"/>
          <p:cNvSpPr txBox="1"/>
          <p:nvPr/>
        </p:nvSpPr>
        <p:spPr>
          <a:xfrm>
            <a:off x="0" y="5507618"/>
            <a:ext cx="72727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Nők papucsot készítenek a hadikórházak számára az Iparművészeti Múzeumban, 1915</a:t>
            </a:r>
            <a:r>
              <a:rPr lang="hu-HU" dirty="0" smtClean="0"/>
              <a:t>. Forrás: BTM Kiscelli Múzeum, </a:t>
            </a:r>
            <a:r>
              <a:rPr lang="hu-HU" dirty="0" err="1" smtClean="0"/>
              <a:t>Müllner</a:t>
            </a:r>
            <a:r>
              <a:rPr lang="hu-HU" dirty="0" smtClean="0"/>
              <a:t> János képe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0" y="6430948"/>
            <a:ext cx="72727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600" dirty="0" smtClean="0"/>
              <a:t>Munkásnő a Lipták gyár lőszertelepén. Forrás: </a:t>
            </a:r>
            <a:r>
              <a:rPr lang="hu-HU" sz="1600" dirty="0" err="1" smtClean="0"/>
              <a:t>Wikimedia</a:t>
            </a:r>
            <a:r>
              <a:rPr lang="hu-HU" sz="1600" dirty="0" smtClean="0"/>
              <a:t> </a:t>
            </a:r>
            <a:r>
              <a:rPr lang="hu-HU" sz="1600" dirty="0" err="1" smtClean="0"/>
              <a:t>Commons</a:t>
            </a:r>
            <a:endParaRPr lang="hu-HU" sz="16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759" y="0"/>
            <a:ext cx="49192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06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21" y="1045029"/>
            <a:ext cx="4404037" cy="5198462"/>
          </a:xfrm>
        </p:spPr>
      </p:pic>
      <p:sp>
        <p:nvSpPr>
          <p:cNvPr id="8" name="Szövegdoboz 7"/>
          <p:cNvSpPr txBox="1"/>
          <p:nvPr/>
        </p:nvSpPr>
        <p:spPr>
          <a:xfrm>
            <a:off x="1273805" y="6243491"/>
            <a:ext cx="9893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        </a:t>
            </a:r>
            <a:r>
              <a:rPr lang="hu-HU" dirty="0" smtClean="0"/>
              <a:t>         Az </a:t>
            </a:r>
            <a:r>
              <a:rPr lang="hu-HU" dirty="0"/>
              <a:t>Auguszta-alap plakátja                            </a:t>
            </a:r>
            <a:r>
              <a:rPr lang="hu-HU" dirty="0" smtClean="0"/>
              <a:t>Az </a:t>
            </a:r>
            <a:r>
              <a:rPr lang="hu-HU" dirty="0"/>
              <a:t>Auguszta-hajó plakátja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4929051" y="6505101"/>
            <a:ext cx="436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Forrás: Magyar Nemzeti Galéria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13213" y="152477"/>
            <a:ext cx="104374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dirty="0" smtClean="0"/>
              <a:t>A háború alatt a jótékonysági akciók, gyűjtések is fontossá válnak</a:t>
            </a:r>
            <a:endParaRPr lang="hu-HU" sz="2600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72"/>
          <a:stretch/>
        </p:blipFill>
        <p:spPr>
          <a:xfrm>
            <a:off x="10437490" y="0"/>
            <a:ext cx="696674" cy="1352282"/>
          </a:xfrm>
          <a:prstGeom prst="rect">
            <a:avLst/>
          </a:prstGeom>
        </p:spPr>
      </p:pic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724" y="1045029"/>
            <a:ext cx="3560946" cy="5198462"/>
          </a:xfrm>
        </p:spPr>
      </p:pic>
    </p:spTree>
    <p:extLst>
      <p:ext uri="{BB962C8B-B14F-4D97-AF65-F5344CB8AC3E}">
        <p14:creationId xmlns:p14="http://schemas.microsoft.com/office/powerpoint/2010/main" val="74258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3353</TotalTime>
  <Words>562</Words>
  <Application>Microsoft Office PowerPoint</Application>
  <PresentationFormat>Szélesvásznú</PresentationFormat>
  <Paragraphs>42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 3</vt:lpstr>
      <vt:lpstr>Ion</vt:lpstr>
      <vt:lpstr>A háborús hátország a Monarchia Magyarországán 1914–1918 /életképek/ </vt:lpstr>
      <vt:lpstr>1914 nyara – Európa országaiban – így Magyarországon is – az emberek többnyire lelkesen fogadják a háború hírét</vt:lpstr>
      <vt:lpstr>A háború árnyoldalai – Az ellátás szabályozására Magyarországon is bevezetik a jegyrendszert</vt:lpstr>
      <vt:lpstr>A rászorulók számára ételosztásokat tartanak, az alapanyagokkal takarékoskodó és pótélelmiszereket használó konyha a háborús főzőkönyvekben jelenik meg</vt:lpstr>
      <vt:lpstr>A háború hatására fejlődik az egészségügy: tökéletesednek a protézisek, megjelenik a plasztikai sebészet, fontossá válik a hadirokkantak rehabilitációja</vt:lpstr>
      <vt:lpstr>A háborús terhek enyhítéséhez bárki hozzájárulhat hadikölcsön jegyzésével, erre plakátok és újságok buzdítják a lakosságot</vt:lpstr>
      <vt:lpstr>A háború alatt a nők szerepe felértékelődik</vt:lpstr>
      <vt:lpstr>PowerPoint-bemutató</vt:lpstr>
      <vt:lpstr>PowerPoint-bemutató</vt:lpstr>
      <vt:lpstr>Az Aranyat – vasért! (Gold für Eisen) Mozgalom</vt:lpstr>
      <vt:lpstr>A korabeli „háborús skanzen”, a „Modern harcztér teljesen hű mása”, a pasaréti lövészárok plakátja és látogatói. 1915 nyarán tekinthették meg a látogatók </vt:lpstr>
      <vt:lpstr>A Nemzeti Áldozatkészség Szobrának plakátja, valamint leleplezése 1915. szeptember 8-án</vt:lpstr>
      <vt:lpstr>A margitszigeti hadikiállítás 1917-ben és a kiállított brit Mark harckocsi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Hungarian  Open Air Museum</dc:title>
  <dc:creator>Daniel Clementh</dc:creator>
  <cp:lastModifiedBy>Kloska Tamás</cp:lastModifiedBy>
  <cp:revision>166</cp:revision>
  <dcterms:created xsi:type="dcterms:W3CDTF">2016-10-02T14:22:57Z</dcterms:created>
  <dcterms:modified xsi:type="dcterms:W3CDTF">2020-05-28T09:01:59Z</dcterms:modified>
</cp:coreProperties>
</file>