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29"/>
  </p:notesMasterIdLst>
  <p:sldIdLst>
    <p:sldId id="325" r:id="rId2"/>
    <p:sldId id="320" r:id="rId3"/>
    <p:sldId id="326" r:id="rId4"/>
    <p:sldId id="327" r:id="rId5"/>
    <p:sldId id="328" r:id="rId6"/>
    <p:sldId id="329" r:id="rId7"/>
    <p:sldId id="346" r:id="rId8"/>
    <p:sldId id="331" r:id="rId9"/>
    <p:sldId id="332" r:id="rId10"/>
    <p:sldId id="334" r:id="rId11"/>
    <p:sldId id="333" r:id="rId12"/>
    <p:sldId id="330" r:id="rId13"/>
    <p:sldId id="347" r:id="rId14"/>
    <p:sldId id="336" r:id="rId15"/>
    <p:sldId id="342" r:id="rId16"/>
    <p:sldId id="348" r:id="rId17"/>
    <p:sldId id="349" r:id="rId18"/>
    <p:sldId id="343" r:id="rId19"/>
    <p:sldId id="355" r:id="rId20"/>
    <p:sldId id="344" r:id="rId21"/>
    <p:sldId id="345" r:id="rId22"/>
    <p:sldId id="350" r:id="rId23"/>
    <p:sldId id="351" r:id="rId24"/>
    <p:sldId id="353" r:id="rId25"/>
    <p:sldId id="354" r:id="rId26"/>
    <p:sldId id="356" r:id="rId27"/>
    <p:sldId id="357" r:id="rId2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7C3DE"/>
    <a:srgbClr val="CBD5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Közepesen sötét stílus 2 – 1. jelölőszín">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4B1156A-380E-4F78-BDF5-A606A8083BF9}" styleName="Közepesen sötét stílus 4 – 4. jelölőszín">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EB344D84-9AFB-497E-A393-DC336BA19D2E}" styleName="Közepesen sötét stílus 3 – 3. jelölőszín">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EB9631B5-78F2-41C9-869B-9F39066F8104}" styleName="Közepesen sötét stílus 3 – 4. jelölőszín">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E929F9F4-4A8F-4326-A1B4-22849713DDAB}" styleName="Sötét stílus 1 – 4. jelölőszín">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3" autoAdjust="0"/>
    <p:restoredTop sz="94626" autoAdjust="0"/>
  </p:normalViewPr>
  <p:slideViewPr>
    <p:cSldViewPr snapToGrid="0">
      <p:cViewPr varScale="1">
        <p:scale>
          <a:sx n="42" d="100"/>
          <a:sy n="42" d="100"/>
        </p:scale>
        <p:origin x="948" y="42"/>
      </p:cViewPr>
      <p:guideLst/>
    </p:cSldViewPr>
  </p:slideViewPr>
  <p:outlineViewPr>
    <p:cViewPr>
      <p:scale>
        <a:sx n="33" d="100"/>
        <a:sy n="33" d="100"/>
      </p:scale>
      <p:origin x="0" y="-1128"/>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Élőfej hely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hu-HU"/>
          </a:p>
        </p:txBody>
      </p:sp>
      <p:sp>
        <p:nvSpPr>
          <p:cNvPr id="3" name="Dátum hely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C6117E-37D8-4F76-A60E-5630A3A0965D}" type="datetimeFigureOut">
              <a:rPr lang="hu-HU" smtClean="0"/>
              <a:t>2020. 04. 08.</a:t>
            </a:fld>
            <a:endParaRPr lang="hu-HU"/>
          </a:p>
        </p:txBody>
      </p:sp>
      <p:sp>
        <p:nvSpPr>
          <p:cNvPr id="4" name="Diakép hely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hu-HU"/>
          </a:p>
        </p:txBody>
      </p:sp>
      <p:sp>
        <p:nvSpPr>
          <p:cNvPr id="5" name="Jegyzetek hely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6" name="Élőláb hely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hu-HU"/>
          </a:p>
        </p:txBody>
      </p:sp>
      <p:sp>
        <p:nvSpPr>
          <p:cNvPr id="7" name="Dia számának hely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52DE81-7BCB-4C5C-AE47-9E7BB2416E09}" type="slidenum">
              <a:rPr lang="hu-HU" smtClean="0"/>
              <a:t>‹#›</a:t>
            </a:fld>
            <a:endParaRPr lang="hu-HU"/>
          </a:p>
        </p:txBody>
      </p:sp>
    </p:spTree>
    <p:extLst>
      <p:ext uri="{BB962C8B-B14F-4D97-AF65-F5344CB8AC3E}">
        <p14:creationId xmlns:p14="http://schemas.microsoft.com/office/powerpoint/2010/main" val="11463695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en-US" dirty="0"/>
          </a:p>
        </p:txBody>
      </p:sp>
      <p:sp>
        <p:nvSpPr>
          <p:cNvPr id="4" name="Dia számának helye 3"/>
          <p:cNvSpPr>
            <a:spLocks noGrp="1"/>
          </p:cNvSpPr>
          <p:nvPr>
            <p:ph type="sldNum" sz="quarter" idx="10"/>
          </p:nvPr>
        </p:nvSpPr>
        <p:spPr/>
        <p:txBody>
          <a:bodyPr/>
          <a:lstStyle/>
          <a:p>
            <a:fld id="{B752DE81-7BCB-4C5C-AE47-9E7BB2416E09}" type="slidenum">
              <a:rPr lang="hu-HU" smtClean="0"/>
              <a:t>17</a:t>
            </a:fld>
            <a:endParaRPr lang="hu-HU"/>
          </a:p>
        </p:txBody>
      </p:sp>
    </p:spTree>
    <p:extLst>
      <p:ext uri="{BB962C8B-B14F-4D97-AF65-F5344CB8AC3E}">
        <p14:creationId xmlns:p14="http://schemas.microsoft.com/office/powerpoint/2010/main" val="15825348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hu-HU"/>
              <a:t>Mintacím szerkesztése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u-HU"/>
              <a:t>Alcím mintájának szerkesztése</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dirty="0"/>
              <a:t>4/8/2020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ámakép képaláírással">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hu-HU"/>
              <a:t>Mintacím szerkesztése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hu-HU"/>
              <a:t>Kép beszúrásához kattintson az ikonra</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a:t>Mintaszöveg szerkesztése</a:t>
            </a:r>
          </a:p>
        </p:txBody>
      </p:sp>
      <p:sp>
        <p:nvSpPr>
          <p:cNvPr id="5" name="Date Placeholder 4"/>
          <p:cNvSpPr>
            <a:spLocks noGrp="1"/>
          </p:cNvSpPr>
          <p:nvPr>
            <p:ph type="dt" sz="half" idx="10"/>
          </p:nvPr>
        </p:nvSpPr>
        <p:spPr/>
        <p:txBody>
          <a:bodyPr/>
          <a:lstStyle/>
          <a:p>
            <a:fld id="{4509A250-FF31-4206-8172-F9D3106AACB1}" type="datetimeFigureOut">
              <a:rPr lang="en-US" dirty="0"/>
              <a:t>4/8/2020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ím és képaláírás">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hu-HU"/>
              <a:t>Mintacím szerkesztése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a:t>Mintaszöveg szerkesztése</a:t>
            </a:r>
          </a:p>
        </p:txBody>
      </p:sp>
      <p:sp>
        <p:nvSpPr>
          <p:cNvPr id="4" name="Date Placeholder 3"/>
          <p:cNvSpPr>
            <a:spLocks noGrp="1"/>
          </p:cNvSpPr>
          <p:nvPr>
            <p:ph type="dt" sz="half" idx="10"/>
          </p:nvPr>
        </p:nvSpPr>
        <p:spPr/>
        <p:txBody>
          <a:bodyPr/>
          <a:lstStyle/>
          <a:p>
            <a:fld id="{4509A250-FF31-4206-8172-F9D3106AACB1}" type="datetimeFigureOut">
              <a:rPr lang="en-US" dirty="0"/>
              <a:t>4/8/2020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Idézet képaláírással">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hu-HU"/>
              <a:t>Mintacím szerkesztése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hu-HU"/>
              <a:t>Mintaszöveg szerkesztése</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a:t>Mintaszöveg szerkesztése</a:t>
            </a:r>
          </a:p>
        </p:txBody>
      </p:sp>
      <p:sp>
        <p:nvSpPr>
          <p:cNvPr id="4" name="Date Placeholder 3"/>
          <p:cNvSpPr>
            <a:spLocks noGrp="1"/>
          </p:cNvSpPr>
          <p:nvPr>
            <p:ph type="dt" sz="half" idx="10"/>
          </p:nvPr>
        </p:nvSpPr>
        <p:spPr/>
        <p:txBody>
          <a:bodyPr/>
          <a:lstStyle/>
          <a:p>
            <a:fld id="{4509A250-FF31-4206-8172-F9D3106AACB1}" type="datetimeFigureOut">
              <a:rPr lang="en-US" dirty="0"/>
              <a:t>4/8/2020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évkártya">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hu-HU"/>
              <a:t>Mintacím szerkesztése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u-HU"/>
              <a:t>Mintaszöveg szerkesztése</a:t>
            </a:r>
          </a:p>
        </p:txBody>
      </p:sp>
      <p:sp>
        <p:nvSpPr>
          <p:cNvPr id="4" name="Date Placeholder 3"/>
          <p:cNvSpPr>
            <a:spLocks noGrp="1"/>
          </p:cNvSpPr>
          <p:nvPr>
            <p:ph type="dt" sz="half" idx="10"/>
          </p:nvPr>
        </p:nvSpPr>
        <p:spPr/>
        <p:txBody>
          <a:bodyPr/>
          <a:lstStyle/>
          <a:p>
            <a:fld id="{4509A250-FF31-4206-8172-F9D3106AACB1}" type="datetimeFigureOut">
              <a:rPr lang="en-US" dirty="0"/>
              <a:t>4/8/2020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hasáb">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hu-HU"/>
              <a:t>Mintacím szerkesztése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a:t>Mintaszöveg szerkesztése</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a:t>Mintaszöveg szerkesztése</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a:t>Mintaszöveg szerkesztése</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4/8/2020</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képhasáb">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hu-HU"/>
              <a:t>Mintacím szerkesztése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hu-HU"/>
              <a:t>Kép beszúrásához kattintson az ikonra</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a:t>Mintaszöveg szerkesztése</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hu-HU"/>
              <a:t>Kép beszúrásához kattintson az ikonra</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a:t>Mintaszöveg szerkesztése</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hu-HU"/>
              <a:t>Kép beszúrásához kattintson az ikonra</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a:t>Mintaszöveg szerkesztése</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4/8/2020</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a:t>Mintacím szerkesztése</a:t>
            </a:r>
            <a:endParaRPr lang="en-US" dirty="0"/>
          </a:p>
        </p:txBody>
      </p:sp>
      <p:sp>
        <p:nvSpPr>
          <p:cNvPr id="3" name="Vertical Text Placeholder 2"/>
          <p:cNvSpPr>
            <a:spLocks noGrp="1"/>
          </p:cNvSpPr>
          <p:nvPr>
            <p:ph type="body" orient="vert" idx="1"/>
          </p:nvPr>
        </p:nvSpPr>
        <p:spPr/>
        <p:txBody>
          <a:bodyPr vert="eaVert" anchor="t" anchorCtr="0"/>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4/8/2020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hu-HU"/>
              <a:t>Mintacím szerkesztése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4/8/2020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a:t>Mintacím szerkesztése</a:t>
            </a:r>
            <a:endParaRPr lang="en-US" dirty="0"/>
          </a:p>
        </p:txBody>
      </p:sp>
      <p:sp>
        <p:nvSpPr>
          <p:cNvPr id="3" name="Content Placeholder 2"/>
          <p:cNvSpPr>
            <a:spLocks noGrp="1"/>
          </p:cNvSpPr>
          <p:nvPr>
            <p:ph idx="1"/>
          </p:nvPr>
        </p:nvSpPr>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7" name="Date Placeholder 3"/>
          <p:cNvSpPr>
            <a:spLocks noGrp="1"/>
          </p:cNvSpPr>
          <p:nvPr>
            <p:ph type="dt" sz="half" idx="10"/>
          </p:nvPr>
        </p:nvSpPr>
        <p:spPr/>
        <p:txBody>
          <a:bodyPr/>
          <a:lstStyle/>
          <a:p>
            <a:fld id="{4509A250-FF31-4206-8172-F9D3106AACB1}" type="datetimeFigureOut">
              <a:rPr lang="en-US" dirty="0"/>
              <a:t>4/8/2020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hu-HU"/>
              <a:t>Mintacím szerkesztése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u-HU"/>
              <a:t>Mintaszöveg szerkesztése</a:t>
            </a:r>
          </a:p>
        </p:txBody>
      </p:sp>
      <p:sp>
        <p:nvSpPr>
          <p:cNvPr id="4" name="Date Placeholder 3"/>
          <p:cNvSpPr>
            <a:spLocks noGrp="1"/>
          </p:cNvSpPr>
          <p:nvPr>
            <p:ph type="dt" sz="half" idx="10"/>
          </p:nvPr>
        </p:nvSpPr>
        <p:spPr/>
        <p:txBody>
          <a:bodyPr/>
          <a:lstStyle/>
          <a:p>
            <a:fld id="{9796027F-7875-4030-9381-8BD8C4F21935}" type="datetimeFigureOut">
              <a:rPr lang="en-US" dirty="0"/>
              <a:t>4/8/2020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a:t>Mintacím szerkesztése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5" name="Date Placeholder 4"/>
          <p:cNvSpPr>
            <a:spLocks noGrp="1"/>
          </p:cNvSpPr>
          <p:nvPr>
            <p:ph type="dt" sz="half" idx="10"/>
          </p:nvPr>
        </p:nvSpPr>
        <p:spPr/>
        <p:txBody>
          <a:bodyPr/>
          <a:lstStyle/>
          <a:p>
            <a:fld id="{9796027F-7875-4030-9381-8BD8C4F21935}" type="datetimeFigureOut">
              <a:rPr lang="en-US" dirty="0"/>
              <a:t>4/8/2020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hu-HU"/>
              <a:t>Mintacím szerkesztése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7" name="Date Placeholder 6"/>
          <p:cNvSpPr>
            <a:spLocks noGrp="1"/>
          </p:cNvSpPr>
          <p:nvPr>
            <p:ph type="dt" sz="half" idx="10"/>
          </p:nvPr>
        </p:nvSpPr>
        <p:spPr/>
        <p:txBody>
          <a:bodyPr/>
          <a:lstStyle/>
          <a:p>
            <a:fld id="{9796027F-7875-4030-9381-8BD8C4F21935}" type="datetimeFigureOut">
              <a:rPr lang="en-US" dirty="0"/>
              <a:t>4/8/2020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a:t>Mintacím szerkesztése</a:t>
            </a:r>
            <a:endParaRPr lang="en-US" dirty="0"/>
          </a:p>
        </p:txBody>
      </p:sp>
      <p:sp>
        <p:nvSpPr>
          <p:cNvPr id="7" name="Date Placeholder 2"/>
          <p:cNvSpPr>
            <a:spLocks noGrp="1"/>
          </p:cNvSpPr>
          <p:nvPr>
            <p:ph type="dt" sz="half" idx="10"/>
          </p:nvPr>
        </p:nvSpPr>
        <p:spPr/>
        <p:txBody>
          <a:bodyPr/>
          <a:lstStyle/>
          <a:p>
            <a:fld id="{4509A250-FF31-4206-8172-F9D3106AACB1}" type="datetimeFigureOut">
              <a:rPr lang="en-US" dirty="0"/>
              <a:t>4/8/2020</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509A250-FF31-4206-8172-F9D3106AACB1}" type="datetimeFigureOut">
              <a:rPr lang="en-US" dirty="0"/>
              <a:t>4/8/2020</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hu-HU"/>
              <a:t>Mintacím szerkesztése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a:t>Mintaszöveg szerkesztése</a:t>
            </a:r>
          </a:p>
        </p:txBody>
      </p:sp>
      <p:sp>
        <p:nvSpPr>
          <p:cNvPr id="7" name="Date Placeholder 4"/>
          <p:cNvSpPr>
            <a:spLocks noGrp="1"/>
          </p:cNvSpPr>
          <p:nvPr>
            <p:ph type="dt" sz="half" idx="10"/>
          </p:nvPr>
        </p:nvSpPr>
        <p:spPr/>
        <p:txBody>
          <a:bodyPr/>
          <a:lstStyle/>
          <a:p>
            <a:fld id="{4509A250-FF31-4206-8172-F9D3106AACB1}" type="datetimeFigureOut">
              <a:rPr lang="en-US" dirty="0"/>
              <a:t>4/8/2020</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hu-HU"/>
              <a:t>Mintacím szerkesztése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hu-HU"/>
              <a:t>Kép beszúrásához kattintson az ikonra</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a:t>Mintaszöveg szerkesztése</a:t>
            </a:r>
          </a:p>
        </p:txBody>
      </p:sp>
      <p:sp>
        <p:nvSpPr>
          <p:cNvPr id="5" name="Date Placeholder 4"/>
          <p:cNvSpPr>
            <a:spLocks noGrp="1"/>
          </p:cNvSpPr>
          <p:nvPr>
            <p:ph type="dt" sz="half" idx="10"/>
          </p:nvPr>
        </p:nvSpPr>
        <p:spPr/>
        <p:txBody>
          <a:bodyPr/>
          <a:lstStyle/>
          <a:p>
            <a:fld id="{4509A250-FF31-4206-8172-F9D3106AACB1}" type="datetimeFigureOut">
              <a:rPr lang="en-US" dirty="0"/>
              <a:t>4/8/2020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hu-HU"/>
              <a:t>Mintacím szerkesztése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AAD347D-5ACD-4C99-B74B-A9C85AD731AF}" type="datetimeFigureOut">
              <a:rPr lang="en-US" dirty="0"/>
              <a:t>4/8/2020</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02111984F565}" type="slidenum">
              <a:rPr lang="en-US" dirty="0"/>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64" r:id="rId12"/>
    <p:sldLayoutId id="2147483662" r:id="rId13"/>
    <p:sldLayoutId id="2147483669" r:id="rId14"/>
    <p:sldLayoutId id="2147483670" r:id="rId15"/>
    <p:sldLayoutId id="2147483658" r:id="rId16"/>
    <p:sldLayoutId id="2147483659" r:id="rId17"/>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5.jp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jpg"/><Relationship Id="rId5" Type="http://schemas.openxmlformats.org/officeDocument/2006/relationships/image" Target="../media/image5.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6.jp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jpg"/><Relationship Id="rId5" Type="http://schemas.openxmlformats.org/officeDocument/2006/relationships/image" Target="../media/image5.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7.jp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jpg"/><Relationship Id="rId5" Type="http://schemas.openxmlformats.org/officeDocument/2006/relationships/image" Target="../media/image5.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8.jp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jpg"/><Relationship Id="rId5" Type="http://schemas.openxmlformats.org/officeDocument/2006/relationships/image" Target="../media/image5.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9.JP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jpg"/><Relationship Id="rId5" Type="http://schemas.openxmlformats.org/officeDocument/2006/relationships/image" Target="../media/image5.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0.jp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jpg"/><Relationship Id="rId5" Type="http://schemas.openxmlformats.org/officeDocument/2006/relationships/image" Target="../media/image5.pn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1.JP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jpg"/><Relationship Id="rId5" Type="http://schemas.openxmlformats.org/officeDocument/2006/relationships/image" Target="../media/image5.pn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8" Type="http://schemas.openxmlformats.org/officeDocument/2006/relationships/image" Target="../media/image22.JPG"/><Relationship Id="rId3" Type="http://schemas.openxmlformats.org/officeDocument/2006/relationships/image" Target="../media/image2.png"/><Relationship Id="rId7"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3.jp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jpg"/><Relationship Id="rId5" Type="http://schemas.openxmlformats.org/officeDocument/2006/relationships/image" Target="../media/image5.pn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jpg"/><Relationship Id="rId2" Type="http://schemas.openxmlformats.org/officeDocument/2006/relationships/image" Target="../media/image24.jp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2.png"/><Relationship Id="rId7" Type="http://schemas.openxmlformats.org/officeDocument/2006/relationships/image" Target="../media/image7.JP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JP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5.jp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jpg"/><Relationship Id="rId5" Type="http://schemas.openxmlformats.org/officeDocument/2006/relationships/image" Target="../media/image5.pn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6.jp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jpg"/><Relationship Id="rId5" Type="http://schemas.openxmlformats.org/officeDocument/2006/relationships/image" Target="../media/image5.png"/><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7.jp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jpg"/><Relationship Id="rId5" Type="http://schemas.openxmlformats.org/officeDocument/2006/relationships/image" Target="../media/image5.png"/><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8.JP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jpg"/><Relationship Id="rId5" Type="http://schemas.openxmlformats.org/officeDocument/2006/relationships/image" Target="../media/image5.png"/><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9.JP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jpg"/><Relationship Id="rId5" Type="http://schemas.openxmlformats.org/officeDocument/2006/relationships/image" Target="../media/image5.png"/><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0.jp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jpg"/><Relationship Id="rId5" Type="http://schemas.openxmlformats.org/officeDocument/2006/relationships/image" Target="../media/image5.png"/><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1.JP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jpg"/><Relationship Id="rId5" Type="http://schemas.openxmlformats.org/officeDocument/2006/relationships/image" Target="../media/image5.png"/><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hyperlink" Target="http://lexikon.katolikus.hu/"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9.JP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jp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0.JP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jpg"/><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1.JP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jpg"/><Relationship Id="rId5" Type="http://schemas.openxmlformats.org/officeDocument/2006/relationships/image" Target="../media/image5.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2.JP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jpg"/><Relationship Id="rId5" Type="http://schemas.openxmlformats.org/officeDocument/2006/relationships/image" Target="../media/image5.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jpg"/><Relationship Id="rId5" Type="http://schemas.openxmlformats.org/officeDocument/2006/relationships/image" Target="../media/image5.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3.jp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jpg"/><Relationship Id="rId5" Type="http://schemas.openxmlformats.org/officeDocument/2006/relationships/image" Target="../media/image5.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4.jp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jpg"/><Relationship Id="rId5" Type="http://schemas.openxmlformats.org/officeDocument/2006/relationships/image" Target="../media/image5.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ctrTitle"/>
          </p:nvPr>
        </p:nvSpPr>
        <p:spPr>
          <a:xfrm>
            <a:off x="1154955" y="3082358"/>
            <a:ext cx="11037045" cy="1774122"/>
          </a:xfrm>
        </p:spPr>
        <p:txBody>
          <a:bodyPr/>
          <a:lstStyle/>
          <a:p>
            <a:r>
              <a:rPr lang="hu-HU" b="1" dirty="0" err="1" smtClean="0"/>
              <a:t>SkanzenSuli</a:t>
            </a:r>
            <a:r>
              <a:rPr lang="hu-HU" sz="5400" b="1" dirty="0" smtClean="0"/>
              <a:t/>
            </a:r>
            <a:br>
              <a:rPr lang="hu-HU" sz="5400" b="1" dirty="0" smtClean="0"/>
            </a:br>
            <a:r>
              <a:rPr lang="hu-HU" sz="3300" b="1" dirty="0" smtClean="0"/>
              <a:t>Mit eszünk húsvétkor és miért pont azt? </a:t>
            </a:r>
            <a:r>
              <a:rPr lang="hu-HU" sz="3300" b="1" dirty="0"/>
              <a:t/>
            </a:r>
            <a:br>
              <a:rPr lang="hu-HU" sz="3300" b="1" dirty="0"/>
            </a:br>
            <a:endParaRPr lang="hu-HU" sz="3300" dirty="0"/>
          </a:p>
        </p:txBody>
      </p:sp>
      <p:sp>
        <p:nvSpPr>
          <p:cNvPr id="3" name="Alcím 2"/>
          <p:cNvSpPr>
            <a:spLocks noGrp="1"/>
          </p:cNvSpPr>
          <p:nvPr>
            <p:ph type="subTitle" idx="1"/>
          </p:nvPr>
        </p:nvSpPr>
        <p:spPr>
          <a:xfrm>
            <a:off x="961915" y="5222240"/>
            <a:ext cx="8825658" cy="792480"/>
          </a:xfrm>
        </p:spPr>
        <p:txBody>
          <a:bodyPr/>
          <a:lstStyle/>
          <a:p>
            <a:r>
              <a:rPr lang="hu-HU" dirty="0" smtClean="0"/>
              <a:t>Szabadtéri Néprajzi Múzeum</a:t>
            </a:r>
            <a:endParaRPr lang="hu-HU" dirty="0"/>
          </a:p>
        </p:txBody>
      </p:sp>
      <p:pic>
        <p:nvPicPr>
          <p:cNvPr id="4" name="Kép 3" descr="A képen rajz látható&#10;&#10;Automatikusan generált leírás"/>
          <p:cNvPicPr>
            <a:picLocks noChangeAspect="1"/>
          </p:cNvPicPr>
          <p:nvPr/>
        </p:nvPicPr>
        <p:blipFill rotWithShape="1">
          <a:blip r:embed="rId2">
            <a:extLst>
              <a:ext uri="{28A0092B-C50C-407E-A947-70E740481C1C}">
                <a14:useLocalDpi xmlns:a14="http://schemas.microsoft.com/office/drawing/2010/main" val="0"/>
              </a:ext>
            </a:extLst>
          </a:blip>
          <a:srcRect r="39472"/>
          <a:stretch/>
        </p:blipFill>
        <p:spPr>
          <a:xfrm>
            <a:off x="10437490" y="0"/>
            <a:ext cx="696674" cy="1352282"/>
          </a:xfrm>
          <a:prstGeom prst="rect">
            <a:avLst/>
          </a:prstGeom>
        </p:spPr>
      </p:pic>
    </p:spTree>
    <p:extLst>
      <p:ext uri="{BB962C8B-B14F-4D97-AF65-F5344CB8AC3E}">
        <p14:creationId xmlns:p14="http://schemas.microsoft.com/office/powerpoint/2010/main" val="214338121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F19BAF3-7E20-4B9D-B544-BABAEEA1FA75}"/>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5" name="Picture 14">
            <a:extLst>
              <a:ext uri="{FF2B5EF4-FFF2-40B4-BE49-F238E27FC236}">
                <a16:creationId xmlns:a16="http://schemas.microsoft.com/office/drawing/2014/main" id="{950648F4-ABCD-4DF0-8641-76CFB2354721}"/>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7" name="Oval 16">
            <a:extLst>
              <a:ext uri="{FF2B5EF4-FFF2-40B4-BE49-F238E27FC236}">
                <a16:creationId xmlns:a16="http://schemas.microsoft.com/office/drawing/2014/main" id="{989BE678-777B-482A-A616-FEDC47B162E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19" name="Picture 18">
            <a:extLst>
              <a:ext uri="{FF2B5EF4-FFF2-40B4-BE49-F238E27FC236}">
                <a16:creationId xmlns:a16="http://schemas.microsoft.com/office/drawing/2014/main" id="{CF1EB4BD-9C7E-4AA3-9681-C7EB0DA6250B}"/>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21" name="Picture 20">
            <a:extLst>
              <a:ext uri="{FF2B5EF4-FFF2-40B4-BE49-F238E27FC236}">
                <a16:creationId xmlns:a16="http://schemas.microsoft.com/office/drawing/2014/main" id="{94AAE3AA-3759-4D28-B0EF-575F25A5146C}"/>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3" name="Rectangle 22">
            <a:extLst>
              <a:ext uri="{FF2B5EF4-FFF2-40B4-BE49-F238E27FC236}">
                <a16:creationId xmlns:a16="http://schemas.microsoft.com/office/drawing/2014/main" id="{D28BE0C3-2102-4820-B88B-A448B1840D1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5" name="Rectangle 24">
            <a:extLst>
              <a:ext uri="{FF2B5EF4-FFF2-40B4-BE49-F238E27FC236}">
                <a16:creationId xmlns:a16="http://schemas.microsoft.com/office/drawing/2014/main" id="{F3F4807A-5068-4492-8025-D75F320E908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Cím 1"/>
          <p:cNvSpPr>
            <a:spLocks noGrp="1"/>
          </p:cNvSpPr>
          <p:nvPr>
            <p:ph type="title"/>
          </p:nvPr>
        </p:nvSpPr>
        <p:spPr>
          <a:xfrm>
            <a:off x="7623424" y="2085450"/>
            <a:ext cx="4568575" cy="4576275"/>
          </a:xfrm>
        </p:spPr>
        <p:txBody>
          <a:bodyPr vert="horz" lIns="91440" tIns="45720" rIns="91440" bIns="45720" rtlCol="0" anchor="t">
            <a:normAutofit/>
          </a:bodyPr>
          <a:lstStyle/>
          <a:p>
            <a:r>
              <a:rPr lang="hu-HU" sz="2800" b="1" dirty="0"/>
              <a:t>A kalács (pászka</a:t>
            </a:r>
            <a:r>
              <a:rPr lang="hu-HU" sz="2800" b="1" dirty="0" smtClean="0"/>
              <a:t>)</a:t>
            </a:r>
            <a:r>
              <a:rPr lang="hu-HU" sz="2000" dirty="0" smtClean="0"/>
              <a:t/>
            </a:r>
            <a:br>
              <a:rPr lang="hu-HU" sz="2000" dirty="0" smtClean="0"/>
            </a:br>
            <a:r>
              <a:rPr lang="en-US" sz="2000" dirty="0"/>
              <a:t/>
            </a:r>
            <a:br>
              <a:rPr lang="en-US" sz="2000" dirty="0"/>
            </a:br>
            <a:r>
              <a:rPr lang="hu-HU" sz="1400" dirty="0"/>
              <a:t>Nevetlenfaluban amikor kel a pászkatészta, kereszt alakban rakják rá a szentelt barkát: „…hogy az Úristen azt is szentelje meg. Avval együtt keljen a pászka is.” </a:t>
            </a:r>
            <a:r>
              <a:rPr lang="hu-HU" sz="1400" dirty="0" smtClean="0"/>
              <a:t/>
            </a:r>
            <a:br>
              <a:rPr lang="hu-HU" sz="1400" dirty="0" smtClean="0"/>
            </a:br>
            <a:r>
              <a:rPr lang="hu-HU" sz="1400" dirty="0"/>
              <a:t/>
            </a:r>
            <a:br>
              <a:rPr lang="hu-HU" sz="1400" dirty="0"/>
            </a:br>
            <a:r>
              <a:rPr lang="hu-HU" sz="1400" dirty="0" smtClean="0"/>
              <a:t>Közben </a:t>
            </a:r>
            <a:r>
              <a:rPr lang="hu-HU" sz="1400" dirty="0"/>
              <a:t>keresztet vetnek és ezt mondják: „Az Atya, Fiú, Szentlélek.” Úgy tartják, hogy a szentelt ételek közül az első falatot a pászkából kell </a:t>
            </a:r>
            <a:r>
              <a:rPr lang="hu-HU" sz="1400" dirty="0" smtClean="0"/>
              <a:t>enni, hiszen az </a:t>
            </a:r>
            <a:r>
              <a:rPr lang="hu-HU" sz="1400" dirty="0"/>
              <a:t>Jézus testét szimbolizálja.</a:t>
            </a:r>
            <a:endParaRPr lang="en-US" sz="1400" dirty="0"/>
          </a:p>
        </p:txBody>
      </p:sp>
      <p:sp>
        <p:nvSpPr>
          <p:cNvPr id="29" name="Rectangle 28">
            <a:extLst>
              <a:ext uri="{FF2B5EF4-FFF2-40B4-BE49-F238E27FC236}">
                <a16:creationId xmlns:a16="http://schemas.microsoft.com/office/drawing/2014/main" id="{630182B0-3559-41D5-9EBC-0BD86BEDAD0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4" name="Kép 3" descr="A képen rajz látható&#10;&#10;Automatikusan generált leírás"/>
          <p:cNvPicPr>
            <a:picLocks noChangeAspect="1"/>
          </p:cNvPicPr>
          <p:nvPr/>
        </p:nvPicPr>
        <p:blipFill rotWithShape="1">
          <a:blip r:embed="rId6">
            <a:extLst>
              <a:ext uri="{28A0092B-C50C-407E-A947-70E740481C1C}">
                <a14:useLocalDpi xmlns:a14="http://schemas.microsoft.com/office/drawing/2010/main" val="0"/>
              </a:ext>
            </a:extLst>
          </a:blip>
          <a:srcRect r="39472"/>
          <a:stretch/>
        </p:blipFill>
        <p:spPr>
          <a:xfrm>
            <a:off x="10437490" y="0"/>
            <a:ext cx="696674" cy="1352282"/>
          </a:xfrm>
          <a:prstGeom prst="rect">
            <a:avLst/>
          </a:prstGeom>
        </p:spPr>
      </p:pic>
      <p:sp>
        <p:nvSpPr>
          <p:cNvPr id="27" name="Freeform 36">
            <a:extLst>
              <a:ext uri="{FF2B5EF4-FFF2-40B4-BE49-F238E27FC236}">
                <a16:creationId xmlns:a16="http://schemas.microsoft.com/office/drawing/2014/main" id="{B24996F8-180C-4DCB-8A26-DFA336CDEFB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413666" y="0"/>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nchorCtr="0">
            <a:noAutofit/>
          </a:bodyPr>
          <a:lstStyle/>
          <a:p>
            <a:pPr algn="ctr"/>
            <a:endParaRPr lang="en-US"/>
          </a:p>
        </p:txBody>
      </p:sp>
      <p:pic>
        <p:nvPicPr>
          <p:cNvPr id="3" name="Kép 2"/>
          <p:cNvPicPr>
            <a:picLocks noChangeAspect="1"/>
          </p:cNvPicPr>
          <p:nvPr/>
        </p:nvPicPr>
        <p:blipFill rotWithShape="1">
          <a:blip r:embed="rId7">
            <a:extLst>
              <a:ext uri="{28A0092B-C50C-407E-A947-70E740481C1C}">
                <a14:useLocalDpi xmlns:a14="http://schemas.microsoft.com/office/drawing/2010/main" val="0"/>
              </a:ext>
            </a:extLst>
          </a:blip>
          <a:srcRect l="8934" r="742" b="149"/>
          <a:stretch/>
        </p:blipFill>
        <p:spPr>
          <a:xfrm>
            <a:off x="20320" y="0"/>
            <a:ext cx="7426960" cy="6837680"/>
          </a:xfrm>
          <a:prstGeom prst="rect">
            <a:avLst/>
          </a:prstGeom>
        </p:spPr>
      </p:pic>
      <p:sp>
        <p:nvSpPr>
          <p:cNvPr id="16" name="Szövegdoboz 15"/>
          <p:cNvSpPr txBox="1"/>
          <p:nvPr/>
        </p:nvSpPr>
        <p:spPr>
          <a:xfrm>
            <a:off x="381000" y="6292334"/>
            <a:ext cx="6705600" cy="369332"/>
          </a:xfrm>
          <a:prstGeom prst="rect">
            <a:avLst/>
          </a:prstGeom>
          <a:solidFill>
            <a:schemeClr val="bg2"/>
          </a:solidFill>
        </p:spPr>
        <p:txBody>
          <a:bodyPr wrap="square" rtlCol="0">
            <a:spAutoFit/>
          </a:bodyPr>
          <a:lstStyle/>
          <a:p>
            <a:r>
              <a:rPr lang="hu-HU" dirty="0" smtClean="0"/>
              <a:t>A </a:t>
            </a:r>
            <a:r>
              <a:rPr lang="hu-HU" dirty="0"/>
              <a:t>pászkatészta Nevetlenfaluban. Batári Zsuzsanna, 2005.</a:t>
            </a:r>
            <a:endParaRPr lang="en-US" dirty="0"/>
          </a:p>
        </p:txBody>
      </p:sp>
    </p:spTree>
    <p:extLst>
      <p:ext uri="{BB962C8B-B14F-4D97-AF65-F5344CB8AC3E}">
        <p14:creationId xmlns:p14="http://schemas.microsoft.com/office/powerpoint/2010/main" val="38896854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F19BAF3-7E20-4B9D-B544-BABAEEA1FA75}"/>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5" name="Picture 14">
            <a:extLst>
              <a:ext uri="{FF2B5EF4-FFF2-40B4-BE49-F238E27FC236}">
                <a16:creationId xmlns:a16="http://schemas.microsoft.com/office/drawing/2014/main" id="{950648F4-ABCD-4DF0-8641-76CFB2354721}"/>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7" name="Oval 16">
            <a:extLst>
              <a:ext uri="{FF2B5EF4-FFF2-40B4-BE49-F238E27FC236}">
                <a16:creationId xmlns:a16="http://schemas.microsoft.com/office/drawing/2014/main" id="{989BE678-777B-482A-A616-FEDC47B162E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19" name="Picture 18">
            <a:extLst>
              <a:ext uri="{FF2B5EF4-FFF2-40B4-BE49-F238E27FC236}">
                <a16:creationId xmlns:a16="http://schemas.microsoft.com/office/drawing/2014/main" id="{CF1EB4BD-9C7E-4AA3-9681-C7EB0DA6250B}"/>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21" name="Picture 20">
            <a:extLst>
              <a:ext uri="{FF2B5EF4-FFF2-40B4-BE49-F238E27FC236}">
                <a16:creationId xmlns:a16="http://schemas.microsoft.com/office/drawing/2014/main" id="{94AAE3AA-3759-4D28-B0EF-575F25A5146C}"/>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3" name="Rectangle 22">
            <a:extLst>
              <a:ext uri="{FF2B5EF4-FFF2-40B4-BE49-F238E27FC236}">
                <a16:creationId xmlns:a16="http://schemas.microsoft.com/office/drawing/2014/main" id="{D28BE0C3-2102-4820-B88B-A448B1840D1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5" name="Rectangle 24">
            <a:extLst>
              <a:ext uri="{FF2B5EF4-FFF2-40B4-BE49-F238E27FC236}">
                <a16:creationId xmlns:a16="http://schemas.microsoft.com/office/drawing/2014/main" id="{F3F4807A-5068-4492-8025-D75F320E908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Cím 1"/>
          <p:cNvSpPr>
            <a:spLocks noGrp="1"/>
          </p:cNvSpPr>
          <p:nvPr>
            <p:ph type="title"/>
          </p:nvPr>
        </p:nvSpPr>
        <p:spPr>
          <a:xfrm>
            <a:off x="7623424" y="2085450"/>
            <a:ext cx="4568575" cy="4851964"/>
          </a:xfrm>
        </p:spPr>
        <p:txBody>
          <a:bodyPr vert="horz" lIns="91440" tIns="45720" rIns="91440" bIns="45720" rtlCol="0" anchor="t">
            <a:normAutofit/>
          </a:bodyPr>
          <a:lstStyle/>
          <a:p>
            <a:r>
              <a:rPr lang="hu-HU" sz="2800" b="1" dirty="0"/>
              <a:t>A kalács (pászka)</a:t>
            </a:r>
            <a:r>
              <a:rPr lang="en-US" sz="2000" b="1" dirty="0"/>
              <a:t/>
            </a:r>
            <a:br>
              <a:rPr lang="en-US" sz="2000" b="1" dirty="0"/>
            </a:br>
            <a:r>
              <a:rPr lang="hu-HU" sz="2000" dirty="0"/>
              <a:t> </a:t>
            </a:r>
            <a:r>
              <a:rPr lang="en-US" sz="2000" dirty="0"/>
              <a:t/>
            </a:r>
            <a:br>
              <a:rPr lang="en-US" sz="2000" dirty="0"/>
            </a:br>
            <a:r>
              <a:rPr lang="hu-HU" sz="1400" dirty="0"/>
              <a:t>Sokan otthon sütik, de akik nem szeretnének ezzel dolgozni, a pékségekben rendelik meg.</a:t>
            </a:r>
            <a:endParaRPr lang="en-US" sz="1400" dirty="0"/>
          </a:p>
        </p:txBody>
      </p:sp>
      <p:sp>
        <p:nvSpPr>
          <p:cNvPr id="29" name="Rectangle 28">
            <a:extLst>
              <a:ext uri="{FF2B5EF4-FFF2-40B4-BE49-F238E27FC236}">
                <a16:creationId xmlns:a16="http://schemas.microsoft.com/office/drawing/2014/main" id="{630182B0-3559-41D5-9EBC-0BD86BEDAD0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4" name="Kép 3" descr="A képen rajz látható&#10;&#10;Automatikusan generált leírás"/>
          <p:cNvPicPr>
            <a:picLocks noChangeAspect="1"/>
          </p:cNvPicPr>
          <p:nvPr/>
        </p:nvPicPr>
        <p:blipFill rotWithShape="1">
          <a:blip r:embed="rId6">
            <a:extLst>
              <a:ext uri="{28A0092B-C50C-407E-A947-70E740481C1C}">
                <a14:useLocalDpi xmlns:a14="http://schemas.microsoft.com/office/drawing/2010/main" val="0"/>
              </a:ext>
            </a:extLst>
          </a:blip>
          <a:srcRect r="39472"/>
          <a:stretch/>
        </p:blipFill>
        <p:spPr>
          <a:xfrm>
            <a:off x="10437490" y="0"/>
            <a:ext cx="696674" cy="1352282"/>
          </a:xfrm>
          <a:prstGeom prst="rect">
            <a:avLst/>
          </a:prstGeom>
        </p:spPr>
      </p:pic>
      <p:sp>
        <p:nvSpPr>
          <p:cNvPr id="27" name="Freeform 36">
            <a:extLst>
              <a:ext uri="{FF2B5EF4-FFF2-40B4-BE49-F238E27FC236}">
                <a16:creationId xmlns:a16="http://schemas.microsoft.com/office/drawing/2014/main" id="{B24996F8-180C-4DCB-8A26-DFA336CDEFB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413666" y="0"/>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nchorCtr="0">
            <a:noAutofit/>
          </a:bodyPr>
          <a:lstStyle/>
          <a:p>
            <a:pPr algn="ctr"/>
            <a:endParaRPr lang="en-US"/>
          </a:p>
        </p:txBody>
      </p:sp>
      <p:pic>
        <p:nvPicPr>
          <p:cNvPr id="3" name="Kép 2"/>
          <p:cNvPicPr>
            <a:picLocks noChangeAspect="1"/>
          </p:cNvPicPr>
          <p:nvPr/>
        </p:nvPicPr>
        <p:blipFill rotWithShape="1">
          <a:blip r:embed="rId7">
            <a:extLst>
              <a:ext uri="{28A0092B-C50C-407E-A947-70E740481C1C}">
                <a14:useLocalDpi xmlns:a14="http://schemas.microsoft.com/office/drawing/2010/main" val="0"/>
              </a:ext>
            </a:extLst>
          </a:blip>
          <a:srcRect l="-469" t="595" r="5536" b="-961"/>
          <a:stretch/>
        </p:blipFill>
        <p:spPr>
          <a:xfrm>
            <a:off x="-126843" y="0"/>
            <a:ext cx="7708910" cy="6897707"/>
          </a:xfrm>
          <a:prstGeom prst="rect">
            <a:avLst/>
          </a:prstGeom>
        </p:spPr>
      </p:pic>
      <p:sp>
        <p:nvSpPr>
          <p:cNvPr id="16" name="Szövegdoboz 15"/>
          <p:cNvSpPr txBox="1"/>
          <p:nvPr/>
        </p:nvSpPr>
        <p:spPr>
          <a:xfrm>
            <a:off x="91440" y="6292334"/>
            <a:ext cx="6868160" cy="369332"/>
          </a:xfrm>
          <a:prstGeom prst="rect">
            <a:avLst/>
          </a:prstGeom>
          <a:solidFill>
            <a:schemeClr val="bg2"/>
          </a:solidFill>
        </p:spPr>
        <p:txBody>
          <a:bodyPr wrap="square" rtlCol="0">
            <a:spAutoFit/>
          </a:bodyPr>
          <a:lstStyle/>
          <a:p>
            <a:r>
              <a:rPr lang="hu-HU" dirty="0"/>
              <a:t>Pászkakészítés nevetlenfalusi pékségben. Vass Erika, 2005.</a:t>
            </a:r>
            <a:endParaRPr lang="hu-HU" sz="1600" b="1" dirty="0"/>
          </a:p>
        </p:txBody>
      </p:sp>
    </p:spTree>
    <p:extLst>
      <p:ext uri="{BB962C8B-B14F-4D97-AF65-F5344CB8AC3E}">
        <p14:creationId xmlns:p14="http://schemas.microsoft.com/office/powerpoint/2010/main" val="33269607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F19BAF3-7E20-4B9D-B544-BABAEEA1FA75}"/>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5" name="Picture 14">
            <a:extLst>
              <a:ext uri="{FF2B5EF4-FFF2-40B4-BE49-F238E27FC236}">
                <a16:creationId xmlns:a16="http://schemas.microsoft.com/office/drawing/2014/main" id="{950648F4-ABCD-4DF0-8641-76CFB2354721}"/>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7" name="Oval 16">
            <a:extLst>
              <a:ext uri="{FF2B5EF4-FFF2-40B4-BE49-F238E27FC236}">
                <a16:creationId xmlns:a16="http://schemas.microsoft.com/office/drawing/2014/main" id="{989BE678-777B-482A-A616-FEDC47B162E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19" name="Picture 18">
            <a:extLst>
              <a:ext uri="{FF2B5EF4-FFF2-40B4-BE49-F238E27FC236}">
                <a16:creationId xmlns:a16="http://schemas.microsoft.com/office/drawing/2014/main" id="{CF1EB4BD-9C7E-4AA3-9681-C7EB0DA6250B}"/>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21" name="Picture 20">
            <a:extLst>
              <a:ext uri="{FF2B5EF4-FFF2-40B4-BE49-F238E27FC236}">
                <a16:creationId xmlns:a16="http://schemas.microsoft.com/office/drawing/2014/main" id="{94AAE3AA-3759-4D28-B0EF-575F25A5146C}"/>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3" name="Rectangle 22">
            <a:extLst>
              <a:ext uri="{FF2B5EF4-FFF2-40B4-BE49-F238E27FC236}">
                <a16:creationId xmlns:a16="http://schemas.microsoft.com/office/drawing/2014/main" id="{D28BE0C3-2102-4820-B88B-A448B1840D1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5" name="Rectangle 24">
            <a:extLst>
              <a:ext uri="{FF2B5EF4-FFF2-40B4-BE49-F238E27FC236}">
                <a16:creationId xmlns:a16="http://schemas.microsoft.com/office/drawing/2014/main" id="{F3F4807A-5068-4492-8025-D75F320E908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Cím 1"/>
          <p:cNvSpPr>
            <a:spLocks noGrp="1"/>
          </p:cNvSpPr>
          <p:nvPr>
            <p:ph type="title"/>
          </p:nvPr>
        </p:nvSpPr>
        <p:spPr>
          <a:xfrm>
            <a:off x="7792721" y="1514341"/>
            <a:ext cx="4399279" cy="5505718"/>
          </a:xfrm>
        </p:spPr>
        <p:txBody>
          <a:bodyPr vert="horz" lIns="91440" tIns="45720" rIns="91440" bIns="45720" rtlCol="0" anchor="t">
            <a:noAutofit/>
          </a:bodyPr>
          <a:lstStyle/>
          <a:p>
            <a:r>
              <a:rPr lang="hu-HU" sz="2000" b="1" dirty="0"/>
              <a:t>A görög katolikus </a:t>
            </a:r>
            <a:r>
              <a:rPr lang="hu-HU" sz="2000" b="1" dirty="0" smtClean="0"/>
              <a:t>pászka jelentése</a:t>
            </a:r>
            <a:br>
              <a:rPr lang="hu-HU" sz="2000" b="1" dirty="0" smtClean="0"/>
            </a:br>
            <a:r>
              <a:rPr lang="hu-HU" sz="2000" dirty="0" smtClean="0"/>
              <a:t> </a:t>
            </a:r>
            <a:r>
              <a:rPr lang="en-US" sz="2000" dirty="0"/>
              <a:t/>
            </a:r>
            <a:br>
              <a:rPr lang="en-US" sz="2000" dirty="0"/>
            </a:br>
            <a:r>
              <a:rPr lang="hu-HU" sz="1400" dirty="0"/>
              <a:t>A kalács alapjául szolgáló lepény Krisztus testét jelképezi, az egymásra kerülő tésztafonatok a töviskoszorút, a tésztára keresztirányban kerülő tésztafonatok pedig a keresztet. A kalács tetején az öt elemből, rózsából álló díszítés Krisztus öt sebét szimbolizálja. Ezen kívül néhol a kínzó eszközöket is megformálták a kalács tetején</a:t>
            </a:r>
            <a:r>
              <a:rPr lang="hu-HU" sz="1400" dirty="0" smtClean="0"/>
              <a:t>.</a:t>
            </a:r>
            <a:br>
              <a:rPr lang="hu-HU" sz="1400" dirty="0" smtClean="0"/>
            </a:br>
            <a:r>
              <a:rPr lang="en-US" sz="1400" dirty="0"/>
              <a:t/>
            </a:r>
            <a:br>
              <a:rPr lang="en-US" sz="1400" dirty="0"/>
            </a:br>
            <a:r>
              <a:rPr lang="hu-HU" sz="1400" dirty="0"/>
              <a:t>Az állatoknak csaknem mindenütt adnak a pászkából, hogy egészségesek maradjanak.</a:t>
            </a:r>
            <a:endParaRPr lang="en-US" sz="1400" dirty="0"/>
          </a:p>
        </p:txBody>
      </p:sp>
      <p:sp>
        <p:nvSpPr>
          <p:cNvPr id="29" name="Rectangle 28">
            <a:extLst>
              <a:ext uri="{FF2B5EF4-FFF2-40B4-BE49-F238E27FC236}">
                <a16:creationId xmlns:a16="http://schemas.microsoft.com/office/drawing/2014/main" id="{630182B0-3559-41D5-9EBC-0BD86BEDAD0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4" name="Kép 3" descr="A képen rajz látható&#10;&#10;Automatikusan generált leírás"/>
          <p:cNvPicPr>
            <a:picLocks noChangeAspect="1"/>
          </p:cNvPicPr>
          <p:nvPr/>
        </p:nvPicPr>
        <p:blipFill rotWithShape="1">
          <a:blip r:embed="rId6">
            <a:extLst>
              <a:ext uri="{28A0092B-C50C-407E-A947-70E740481C1C}">
                <a14:useLocalDpi xmlns:a14="http://schemas.microsoft.com/office/drawing/2010/main" val="0"/>
              </a:ext>
            </a:extLst>
          </a:blip>
          <a:srcRect r="39472"/>
          <a:stretch/>
        </p:blipFill>
        <p:spPr>
          <a:xfrm>
            <a:off x="10437490" y="0"/>
            <a:ext cx="696674" cy="1352282"/>
          </a:xfrm>
          <a:prstGeom prst="rect">
            <a:avLst/>
          </a:prstGeom>
        </p:spPr>
      </p:pic>
      <p:sp>
        <p:nvSpPr>
          <p:cNvPr id="27" name="Freeform 36">
            <a:extLst>
              <a:ext uri="{FF2B5EF4-FFF2-40B4-BE49-F238E27FC236}">
                <a16:creationId xmlns:a16="http://schemas.microsoft.com/office/drawing/2014/main" id="{B24996F8-180C-4DCB-8A26-DFA336CDEFB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413666" y="0"/>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nchorCtr="0">
            <a:noAutofit/>
          </a:bodyPr>
          <a:lstStyle/>
          <a:p>
            <a:pPr algn="ctr"/>
            <a:endParaRPr lang="en-US"/>
          </a:p>
        </p:txBody>
      </p:sp>
      <p:pic>
        <p:nvPicPr>
          <p:cNvPr id="3" name="Kép 2"/>
          <p:cNvPicPr>
            <a:picLocks noChangeAspect="1"/>
          </p:cNvPicPr>
          <p:nvPr/>
        </p:nvPicPr>
        <p:blipFill rotWithShape="1">
          <a:blip r:embed="rId7">
            <a:extLst>
              <a:ext uri="{28A0092B-C50C-407E-A947-70E740481C1C}">
                <a14:useLocalDpi xmlns:a14="http://schemas.microsoft.com/office/drawing/2010/main" val="0"/>
              </a:ext>
            </a:extLst>
          </a:blip>
          <a:srcRect l="-1375" t="-888" r="5284" b="740"/>
          <a:stretch/>
        </p:blipFill>
        <p:spPr>
          <a:xfrm>
            <a:off x="-98821" y="-71120"/>
            <a:ext cx="7626542" cy="6929120"/>
          </a:xfrm>
          <a:prstGeom prst="rect">
            <a:avLst/>
          </a:prstGeom>
        </p:spPr>
      </p:pic>
      <p:sp>
        <p:nvSpPr>
          <p:cNvPr id="16" name="Szövegdoboz 15"/>
          <p:cNvSpPr txBox="1"/>
          <p:nvPr/>
        </p:nvSpPr>
        <p:spPr>
          <a:xfrm>
            <a:off x="1148080" y="6138446"/>
            <a:ext cx="5516879" cy="369332"/>
          </a:xfrm>
          <a:prstGeom prst="rect">
            <a:avLst/>
          </a:prstGeom>
          <a:solidFill>
            <a:schemeClr val="bg2"/>
          </a:solidFill>
        </p:spPr>
        <p:txBody>
          <a:bodyPr wrap="square" rtlCol="0">
            <a:spAutoFit/>
          </a:bodyPr>
          <a:lstStyle/>
          <a:p>
            <a:r>
              <a:rPr lang="hu-HU" dirty="0" smtClean="0"/>
              <a:t>Pászka </a:t>
            </a:r>
            <a:r>
              <a:rPr lang="hu-HU" dirty="0"/>
              <a:t>Nevetlenfaluban. Vass Erika, 2005.</a:t>
            </a:r>
            <a:endParaRPr lang="hu-HU" sz="1600" b="1" dirty="0"/>
          </a:p>
        </p:txBody>
      </p:sp>
    </p:spTree>
    <p:extLst>
      <p:ext uri="{BB962C8B-B14F-4D97-AF65-F5344CB8AC3E}">
        <p14:creationId xmlns:p14="http://schemas.microsoft.com/office/powerpoint/2010/main" val="39670860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F19BAF3-7E20-4B9D-B544-BABAEEA1FA75}"/>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5" name="Picture 14">
            <a:extLst>
              <a:ext uri="{FF2B5EF4-FFF2-40B4-BE49-F238E27FC236}">
                <a16:creationId xmlns:a16="http://schemas.microsoft.com/office/drawing/2014/main" id="{950648F4-ABCD-4DF0-8641-76CFB2354721}"/>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7" name="Oval 16">
            <a:extLst>
              <a:ext uri="{FF2B5EF4-FFF2-40B4-BE49-F238E27FC236}">
                <a16:creationId xmlns:a16="http://schemas.microsoft.com/office/drawing/2014/main" id="{989BE678-777B-482A-A616-FEDC47B162E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19" name="Picture 18">
            <a:extLst>
              <a:ext uri="{FF2B5EF4-FFF2-40B4-BE49-F238E27FC236}">
                <a16:creationId xmlns:a16="http://schemas.microsoft.com/office/drawing/2014/main" id="{CF1EB4BD-9C7E-4AA3-9681-C7EB0DA6250B}"/>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21" name="Picture 20">
            <a:extLst>
              <a:ext uri="{FF2B5EF4-FFF2-40B4-BE49-F238E27FC236}">
                <a16:creationId xmlns:a16="http://schemas.microsoft.com/office/drawing/2014/main" id="{94AAE3AA-3759-4D28-B0EF-575F25A5146C}"/>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3" name="Rectangle 22">
            <a:extLst>
              <a:ext uri="{FF2B5EF4-FFF2-40B4-BE49-F238E27FC236}">
                <a16:creationId xmlns:a16="http://schemas.microsoft.com/office/drawing/2014/main" id="{D28BE0C3-2102-4820-B88B-A448B1840D1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5" name="Rectangle 24">
            <a:extLst>
              <a:ext uri="{FF2B5EF4-FFF2-40B4-BE49-F238E27FC236}">
                <a16:creationId xmlns:a16="http://schemas.microsoft.com/office/drawing/2014/main" id="{F3F4807A-5068-4492-8025-D75F320E908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Cím 1"/>
          <p:cNvSpPr>
            <a:spLocks noGrp="1"/>
          </p:cNvSpPr>
          <p:nvPr>
            <p:ph type="title"/>
          </p:nvPr>
        </p:nvSpPr>
        <p:spPr>
          <a:xfrm>
            <a:off x="7693402" y="1026159"/>
            <a:ext cx="4498598" cy="5719579"/>
          </a:xfrm>
        </p:spPr>
        <p:txBody>
          <a:bodyPr vert="horz" lIns="91440" tIns="45720" rIns="91440" bIns="45720" rtlCol="0" anchor="t">
            <a:noAutofit/>
          </a:bodyPr>
          <a:lstStyle/>
          <a:p>
            <a:r>
              <a:rPr lang="hu-HU" sz="2800" b="1" dirty="0"/>
              <a:t>A húsvéti </a:t>
            </a:r>
            <a:r>
              <a:rPr lang="hu-HU" sz="2800" b="1" dirty="0" smtClean="0"/>
              <a:t>morzsa</a:t>
            </a:r>
            <a:r>
              <a:rPr lang="hu-HU" sz="2000" dirty="0" smtClean="0"/>
              <a:t/>
            </a:r>
            <a:br>
              <a:rPr lang="hu-HU" sz="2000" dirty="0" smtClean="0"/>
            </a:br>
            <a:r>
              <a:rPr lang="en-US" sz="2000" dirty="0"/>
              <a:t/>
            </a:r>
            <a:br>
              <a:rPr lang="en-US" sz="2000" dirty="0"/>
            </a:br>
            <a:r>
              <a:rPr lang="hu-HU" sz="1400" dirty="0"/>
              <a:t>A húsvéti szentelt ételeket </a:t>
            </a:r>
            <a:r>
              <a:rPr lang="hu-HU" sz="1400" dirty="0" smtClean="0"/>
              <a:t>nagyon </a:t>
            </a:r>
            <a:r>
              <a:rPr lang="hu-HU" sz="1400" dirty="0"/>
              <a:t>megbecsülték, mert azokban a Föltámadott Úr önmagát ajándékozza</a:t>
            </a:r>
            <a:r>
              <a:rPr lang="hu-HU" sz="1400" dirty="0" smtClean="0"/>
              <a:t>. Ezért a legkisebb hulladékot sem dobták ki </a:t>
            </a:r>
            <a:r>
              <a:rPr lang="hu-HU" sz="1400" dirty="0"/>
              <a:t>a </a:t>
            </a:r>
            <a:r>
              <a:rPr lang="hu-HU" sz="1400" dirty="0" smtClean="0"/>
              <a:t>szemétbe (pl. sonka csontja, tojás héja, kalács morzsája).</a:t>
            </a:r>
            <a:br>
              <a:rPr lang="hu-HU" sz="1400" dirty="0" smtClean="0"/>
            </a:br>
            <a:r>
              <a:rPr lang="en-US" sz="1400" dirty="0"/>
              <a:t/>
            </a:r>
            <a:br>
              <a:rPr lang="en-US" sz="1400" dirty="0"/>
            </a:br>
            <a:r>
              <a:rPr lang="hu-HU" sz="1400" dirty="0"/>
              <a:t>A húsvéti morzsát </a:t>
            </a:r>
            <a:r>
              <a:rPr lang="hu-HU" sz="1400" dirty="0" smtClean="0"/>
              <a:t>vihar </a:t>
            </a:r>
            <a:r>
              <a:rPr lang="hu-HU" sz="1400" dirty="0"/>
              <a:t>idején </a:t>
            </a:r>
            <a:r>
              <a:rPr lang="hu-HU" sz="1400" dirty="0" smtClean="0"/>
              <a:t>tűzbe vetették</a:t>
            </a:r>
            <a:r>
              <a:rPr lang="hu-HU" sz="1400" dirty="0"/>
              <a:t>, hogy a házat elkerülje a villámcsapás. </a:t>
            </a:r>
            <a:r>
              <a:rPr lang="hu-HU" sz="1400" dirty="0" smtClean="0"/>
              <a:t/>
            </a:r>
            <a:br>
              <a:rPr lang="hu-HU" sz="1400" dirty="0" smtClean="0"/>
            </a:br>
            <a:r>
              <a:rPr lang="en-US" sz="1400" dirty="0"/>
              <a:t/>
            </a:r>
            <a:br>
              <a:rPr lang="en-US" sz="1400" dirty="0"/>
            </a:br>
            <a:r>
              <a:rPr lang="hu-HU" sz="1400" dirty="0"/>
              <a:t>Algyőn úgy vélték, hogy a búzatermésükön nem lesz áldás, ha rátaposnak a </a:t>
            </a:r>
            <a:r>
              <a:rPr lang="hu-HU" sz="1400" dirty="0" smtClean="0"/>
              <a:t>kalács </a:t>
            </a:r>
            <a:r>
              <a:rPr lang="hu-HU" sz="1400" dirty="0"/>
              <a:t>morzsájára. </a:t>
            </a:r>
            <a:r>
              <a:rPr lang="hu-HU" sz="1400" dirty="0" smtClean="0"/>
              <a:t/>
            </a:r>
            <a:br>
              <a:rPr lang="hu-HU" sz="1400" dirty="0" smtClean="0"/>
            </a:br>
            <a:r>
              <a:rPr lang="hu-HU" sz="1400" dirty="0"/>
              <a:t/>
            </a:r>
            <a:br>
              <a:rPr lang="hu-HU" sz="1400" dirty="0"/>
            </a:br>
            <a:r>
              <a:rPr lang="hu-HU" sz="1400" dirty="0" smtClean="0"/>
              <a:t>Csíkban</a:t>
            </a:r>
            <a:r>
              <a:rPr lang="hu-HU" sz="1400" i="1" dirty="0"/>
              <a:t> </a:t>
            </a:r>
            <a:r>
              <a:rPr lang="hu-HU" sz="1400" dirty="0"/>
              <a:t> a szentelt morzsát </a:t>
            </a:r>
            <a:r>
              <a:rPr lang="hu-HU" sz="1400" dirty="0" smtClean="0"/>
              <a:t>a </a:t>
            </a:r>
            <a:r>
              <a:rPr lang="hu-HU" sz="1400" dirty="0"/>
              <a:t>verebek kártevése ellen hintették el a gabonaföldeken</a:t>
            </a:r>
            <a:r>
              <a:rPr lang="hu-HU" sz="1400" i="1" dirty="0" smtClean="0"/>
              <a:t>.</a:t>
            </a:r>
            <a:br>
              <a:rPr lang="hu-HU" sz="1400" i="1" dirty="0" smtClean="0"/>
            </a:br>
            <a:r>
              <a:rPr lang="en-US" sz="1400" dirty="0"/>
              <a:t/>
            </a:r>
            <a:br>
              <a:rPr lang="en-US" sz="1400" dirty="0"/>
            </a:br>
            <a:r>
              <a:rPr lang="hu-HU" sz="1400" dirty="0"/>
              <a:t>A görög katolikusok a húsvéti morzsát a kemencében </a:t>
            </a:r>
            <a:r>
              <a:rPr lang="hu-HU" sz="1400" dirty="0" smtClean="0"/>
              <a:t>elégették. Addig </a:t>
            </a:r>
            <a:r>
              <a:rPr lang="hu-HU" sz="1400" dirty="0"/>
              <a:t>nem kaparták ki a hamut, amíg </a:t>
            </a:r>
            <a:r>
              <a:rPr lang="hu-HU" sz="1400" dirty="0" smtClean="0"/>
              <a:t>ismét nem </a:t>
            </a:r>
            <a:r>
              <a:rPr lang="hu-HU" sz="1400" dirty="0"/>
              <a:t>sütöttek benne valamit, mert úgy tartották, akkor jól ég a kemence. </a:t>
            </a:r>
            <a:endParaRPr lang="en-US" sz="1400" dirty="0"/>
          </a:p>
        </p:txBody>
      </p:sp>
      <p:sp>
        <p:nvSpPr>
          <p:cNvPr id="29" name="Rectangle 28">
            <a:extLst>
              <a:ext uri="{FF2B5EF4-FFF2-40B4-BE49-F238E27FC236}">
                <a16:creationId xmlns:a16="http://schemas.microsoft.com/office/drawing/2014/main" id="{630182B0-3559-41D5-9EBC-0BD86BEDAD0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4" name="Kép 3" descr="A képen rajz látható&#10;&#10;Automatikusan generált leírás"/>
          <p:cNvPicPr>
            <a:picLocks noChangeAspect="1"/>
          </p:cNvPicPr>
          <p:nvPr/>
        </p:nvPicPr>
        <p:blipFill rotWithShape="1">
          <a:blip r:embed="rId6">
            <a:extLst>
              <a:ext uri="{28A0092B-C50C-407E-A947-70E740481C1C}">
                <a14:useLocalDpi xmlns:a14="http://schemas.microsoft.com/office/drawing/2010/main" val="0"/>
              </a:ext>
            </a:extLst>
          </a:blip>
          <a:srcRect r="39472"/>
          <a:stretch/>
        </p:blipFill>
        <p:spPr>
          <a:xfrm>
            <a:off x="10437490" y="0"/>
            <a:ext cx="696674" cy="1352282"/>
          </a:xfrm>
          <a:prstGeom prst="rect">
            <a:avLst/>
          </a:prstGeom>
        </p:spPr>
      </p:pic>
      <p:sp>
        <p:nvSpPr>
          <p:cNvPr id="27" name="Freeform 36">
            <a:extLst>
              <a:ext uri="{FF2B5EF4-FFF2-40B4-BE49-F238E27FC236}">
                <a16:creationId xmlns:a16="http://schemas.microsoft.com/office/drawing/2014/main" id="{B24996F8-180C-4DCB-8A26-DFA336CDEFB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413666" y="0"/>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nchorCtr="0">
            <a:noAutofit/>
          </a:bodyPr>
          <a:lstStyle/>
          <a:p>
            <a:pPr algn="ctr"/>
            <a:endParaRPr lang="en-US"/>
          </a:p>
        </p:txBody>
      </p:sp>
      <p:pic>
        <p:nvPicPr>
          <p:cNvPr id="6" name="Kép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2943" y="0"/>
            <a:ext cx="5143500" cy="6858000"/>
          </a:xfrm>
          <a:prstGeom prst="rect">
            <a:avLst/>
          </a:prstGeom>
        </p:spPr>
      </p:pic>
      <p:sp>
        <p:nvSpPr>
          <p:cNvPr id="16" name="Szövegdoboz 15"/>
          <p:cNvSpPr txBox="1"/>
          <p:nvPr/>
        </p:nvSpPr>
        <p:spPr>
          <a:xfrm>
            <a:off x="1148080" y="6138446"/>
            <a:ext cx="4865409" cy="369332"/>
          </a:xfrm>
          <a:prstGeom prst="rect">
            <a:avLst/>
          </a:prstGeom>
          <a:solidFill>
            <a:schemeClr val="bg2"/>
          </a:solidFill>
        </p:spPr>
        <p:txBody>
          <a:bodyPr wrap="square" rtlCol="0">
            <a:spAutoFit/>
          </a:bodyPr>
          <a:lstStyle/>
          <a:p>
            <a:r>
              <a:rPr lang="hu-HU" dirty="0" smtClean="0"/>
              <a:t>Pászka </a:t>
            </a:r>
            <a:r>
              <a:rPr lang="hu-HU" dirty="0"/>
              <a:t>Nevetlenfaluban. Vass Erika, 2005.</a:t>
            </a:r>
            <a:endParaRPr lang="hu-HU" sz="1600" b="1" dirty="0"/>
          </a:p>
        </p:txBody>
      </p:sp>
    </p:spTree>
    <p:extLst>
      <p:ext uri="{BB962C8B-B14F-4D97-AF65-F5344CB8AC3E}">
        <p14:creationId xmlns:p14="http://schemas.microsoft.com/office/powerpoint/2010/main" val="26684540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F19BAF3-7E20-4B9D-B544-BABAEEA1FA75}"/>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5" name="Picture 14">
            <a:extLst>
              <a:ext uri="{FF2B5EF4-FFF2-40B4-BE49-F238E27FC236}">
                <a16:creationId xmlns:a16="http://schemas.microsoft.com/office/drawing/2014/main" id="{950648F4-ABCD-4DF0-8641-76CFB2354721}"/>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7" name="Oval 16">
            <a:extLst>
              <a:ext uri="{FF2B5EF4-FFF2-40B4-BE49-F238E27FC236}">
                <a16:creationId xmlns:a16="http://schemas.microsoft.com/office/drawing/2014/main" id="{989BE678-777B-482A-A616-FEDC47B162E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19" name="Picture 18">
            <a:extLst>
              <a:ext uri="{FF2B5EF4-FFF2-40B4-BE49-F238E27FC236}">
                <a16:creationId xmlns:a16="http://schemas.microsoft.com/office/drawing/2014/main" id="{CF1EB4BD-9C7E-4AA3-9681-C7EB0DA6250B}"/>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21" name="Picture 20">
            <a:extLst>
              <a:ext uri="{FF2B5EF4-FFF2-40B4-BE49-F238E27FC236}">
                <a16:creationId xmlns:a16="http://schemas.microsoft.com/office/drawing/2014/main" id="{94AAE3AA-3759-4D28-B0EF-575F25A5146C}"/>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3" name="Rectangle 22">
            <a:extLst>
              <a:ext uri="{FF2B5EF4-FFF2-40B4-BE49-F238E27FC236}">
                <a16:creationId xmlns:a16="http://schemas.microsoft.com/office/drawing/2014/main" id="{D28BE0C3-2102-4820-B88B-A448B1840D1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5" name="Rectangle 24">
            <a:extLst>
              <a:ext uri="{FF2B5EF4-FFF2-40B4-BE49-F238E27FC236}">
                <a16:creationId xmlns:a16="http://schemas.microsoft.com/office/drawing/2014/main" id="{F3F4807A-5068-4492-8025-D75F320E908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Cím 1"/>
          <p:cNvSpPr>
            <a:spLocks noGrp="1"/>
          </p:cNvSpPr>
          <p:nvPr>
            <p:ph type="title"/>
          </p:nvPr>
        </p:nvSpPr>
        <p:spPr>
          <a:xfrm>
            <a:off x="7623424" y="2085450"/>
            <a:ext cx="4568575" cy="4772550"/>
          </a:xfrm>
        </p:spPr>
        <p:txBody>
          <a:bodyPr vert="horz" lIns="91440" tIns="45720" rIns="91440" bIns="45720" rtlCol="0" anchor="t">
            <a:normAutofit/>
          </a:bodyPr>
          <a:lstStyle/>
          <a:p>
            <a:pPr algn="ctr"/>
            <a:r>
              <a:rPr lang="hu-HU" sz="2800" b="1" dirty="0" smtClean="0"/>
              <a:t>A bor</a:t>
            </a:r>
            <a:r>
              <a:rPr lang="hu-HU" sz="2800" dirty="0" smtClean="0"/>
              <a:t/>
            </a:r>
            <a:br>
              <a:rPr lang="hu-HU" sz="2800" dirty="0" smtClean="0"/>
            </a:br>
            <a:r>
              <a:rPr lang="en-US" sz="2000" dirty="0"/>
              <a:t/>
            </a:r>
            <a:br>
              <a:rPr lang="en-US" sz="2000" dirty="0"/>
            </a:br>
            <a:r>
              <a:rPr lang="hu-HU" sz="1400" dirty="0"/>
              <a:t>Krisztus vérét </a:t>
            </a:r>
            <a:r>
              <a:rPr lang="hu-HU" sz="1400" dirty="0" smtClean="0"/>
              <a:t>jelképezi.</a:t>
            </a:r>
            <a:endParaRPr lang="en-US" sz="1400" dirty="0"/>
          </a:p>
        </p:txBody>
      </p:sp>
      <p:sp>
        <p:nvSpPr>
          <p:cNvPr id="29" name="Rectangle 28">
            <a:extLst>
              <a:ext uri="{FF2B5EF4-FFF2-40B4-BE49-F238E27FC236}">
                <a16:creationId xmlns:a16="http://schemas.microsoft.com/office/drawing/2014/main" id="{630182B0-3559-41D5-9EBC-0BD86BEDAD0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4" name="Kép 3" descr="A képen rajz látható&#10;&#10;Automatikusan generált leírás"/>
          <p:cNvPicPr>
            <a:picLocks noChangeAspect="1"/>
          </p:cNvPicPr>
          <p:nvPr/>
        </p:nvPicPr>
        <p:blipFill rotWithShape="1">
          <a:blip r:embed="rId6">
            <a:extLst>
              <a:ext uri="{28A0092B-C50C-407E-A947-70E740481C1C}">
                <a14:useLocalDpi xmlns:a14="http://schemas.microsoft.com/office/drawing/2010/main" val="0"/>
              </a:ext>
            </a:extLst>
          </a:blip>
          <a:srcRect r="39472"/>
          <a:stretch/>
        </p:blipFill>
        <p:spPr>
          <a:xfrm>
            <a:off x="10437490" y="0"/>
            <a:ext cx="696674" cy="1352282"/>
          </a:xfrm>
          <a:prstGeom prst="rect">
            <a:avLst/>
          </a:prstGeom>
        </p:spPr>
      </p:pic>
      <p:sp>
        <p:nvSpPr>
          <p:cNvPr id="27" name="Freeform 36">
            <a:extLst>
              <a:ext uri="{FF2B5EF4-FFF2-40B4-BE49-F238E27FC236}">
                <a16:creationId xmlns:a16="http://schemas.microsoft.com/office/drawing/2014/main" id="{B24996F8-180C-4DCB-8A26-DFA336CDEFB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413666" y="0"/>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nchorCtr="0">
            <a:noAutofit/>
          </a:bodyPr>
          <a:lstStyle/>
          <a:p>
            <a:pPr algn="ctr"/>
            <a:endParaRPr lang="en-US"/>
          </a:p>
        </p:txBody>
      </p:sp>
      <p:pic>
        <p:nvPicPr>
          <p:cNvPr id="3" name="Kép 2"/>
          <p:cNvPicPr>
            <a:picLocks noChangeAspect="1"/>
          </p:cNvPicPr>
          <p:nvPr/>
        </p:nvPicPr>
        <p:blipFill rotWithShape="1">
          <a:blip r:embed="rId7">
            <a:extLst>
              <a:ext uri="{28A0092B-C50C-407E-A947-70E740481C1C}">
                <a14:useLocalDpi xmlns:a14="http://schemas.microsoft.com/office/drawing/2010/main" val="0"/>
              </a:ext>
            </a:extLst>
          </a:blip>
          <a:srcRect l="-1575" t="-261" r="21954" b="111"/>
          <a:stretch/>
        </p:blipFill>
        <p:spPr>
          <a:xfrm>
            <a:off x="-194662" y="0"/>
            <a:ext cx="7701280" cy="6868161"/>
          </a:xfrm>
          <a:prstGeom prst="rect">
            <a:avLst/>
          </a:prstGeom>
        </p:spPr>
      </p:pic>
      <p:sp>
        <p:nvSpPr>
          <p:cNvPr id="16" name="Szövegdoboz 15"/>
          <p:cNvSpPr txBox="1"/>
          <p:nvPr/>
        </p:nvSpPr>
        <p:spPr>
          <a:xfrm>
            <a:off x="159419" y="6076950"/>
            <a:ext cx="5530182" cy="369332"/>
          </a:xfrm>
          <a:prstGeom prst="rect">
            <a:avLst/>
          </a:prstGeom>
          <a:solidFill>
            <a:schemeClr val="bg2"/>
          </a:solidFill>
        </p:spPr>
        <p:txBody>
          <a:bodyPr wrap="square" rtlCol="0">
            <a:spAutoFit/>
          </a:bodyPr>
          <a:lstStyle/>
          <a:p>
            <a:r>
              <a:rPr lang="hu-HU" dirty="0" smtClean="0"/>
              <a:t>Ételszentelés </a:t>
            </a:r>
            <a:r>
              <a:rPr lang="hu-HU" dirty="0"/>
              <a:t>Nevetlenfaluban. Vass Erika, 2005.</a:t>
            </a:r>
            <a:endParaRPr lang="en-US" dirty="0"/>
          </a:p>
        </p:txBody>
      </p:sp>
    </p:spTree>
    <p:extLst>
      <p:ext uri="{BB962C8B-B14F-4D97-AF65-F5344CB8AC3E}">
        <p14:creationId xmlns:p14="http://schemas.microsoft.com/office/powerpoint/2010/main" val="36602325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F19BAF3-7E20-4B9D-B544-BABAEEA1FA75}"/>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5" name="Picture 14">
            <a:extLst>
              <a:ext uri="{FF2B5EF4-FFF2-40B4-BE49-F238E27FC236}">
                <a16:creationId xmlns:a16="http://schemas.microsoft.com/office/drawing/2014/main" id="{950648F4-ABCD-4DF0-8641-76CFB2354721}"/>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7" name="Oval 16">
            <a:extLst>
              <a:ext uri="{FF2B5EF4-FFF2-40B4-BE49-F238E27FC236}">
                <a16:creationId xmlns:a16="http://schemas.microsoft.com/office/drawing/2014/main" id="{989BE678-777B-482A-A616-FEDC47B162E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19" name="Picture 18">
            <a:extLst>
              <a:ext uri="{FF2B5EF4-FFF2-40B4-BE49-F238E27FC236}">
                <a16:creationId xmlns:a16="http://schemas.microsoft.com/office/drawing/2014/main" id="{CF1EB4BD-9C7E-4AA3-9681-C7EB0DA6250B}"/>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21" name="Picture 20">
            <a:extLst>
              <a:ext uri="{FF2B5EF4-FFF2-40B4-BE49-F238E27FC236}">
                <a16:creationId xmlns:a16="http://schemas.microsoft.com/office/drawing/2014/main" id="{94AAE3AA-3759-4D28-B0EF-575F25A5146C}"/>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3" name="Rectangle 22">
            <a:extLst>
              <a:ext uri="{FF2B5EF4-FFF2-40B4-BE49-F238E27FC236}">
                <a16:creationId xmlns:a16="http://schemas.microsoft.com/office/drawing/2014/main" id="{D28BE0C3-2102-4820-B88B-A448B1840D1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5" name="Rectangle 24">
            <a:extLst>
              <a:ext uri="{FF2B5EF4-FFF2-40B4-BE49-F238E27FC236}">
                <a16:creationId xmlns:a16="http://schemas.microsoft.com/office/drawing/2014/main" id="{F3F4807A-5068-4492-8025-D75F320E908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Cím 1"/>
          <p:cNvSpPr>
            <a:spLocks noGrp="1"/>
          </p:cNvSpPr>
          <p:nvPr>
            <p:ph type="title"/>
          </p:nvPr>
        </p:nvSpPr>
        <p:spPr>
          <a:xfrm>
            <a:off x="7669923" y="1885682"/>
            <a:ext cx="4522076" cy="4972318"/>
          </a:xfrm>
        </p:spPr>
        <p:txBody>
          <a:bodyPr vert="horz" lIns="91440" tIns="45720" rIns="91440" bIns="45720" rtlCol="0" anchor="t">
            <a:normAutofit/>
          </a:bodyPr>
          <a:lstStyle/>
          <a:p>
            <a:r>
              <a:rPr lang="hu-HU" sz="2800" b="1" dirty="0"/>
              <a:t>A </a:t>
            </a:r>
            <a:r>
              <a:rPr lang="hu-HU" sz="2800" b="1" dirty="0" smtClean="0"/>
              <a:t>bárány</a:t>
            </a:r>
            <a:r>
              <a:rPr lang="hu-HU" sz="2000" dirty="0" smtClean="0"/>
              <a:t/>
            </a:r>
            <a:br>
              <a:rPr lang="hu-HU" sz="2000" dirty="0" smtClean="0"/>
            </a:br>
            <a:r>
              <a:rPr lang="en-US" sz="2000" dirty="0"/>
              <a:t/>
            </a:r>
            <a:br>
              <a:rPr lang="en-US" sz="2000" dirty="0"/>
            </a:br>
            <a:r>
              <a:rPr lang="hu-HU" sz="1400" dirty="0"/>
              <a:t>Előképe az Ábrahám által Izsák helyett föláldozott kos</a:t>
            </a:r>
            <a:r>
              <a:rPr lang="hu-HU" sz="1400" dirty="0" smtClean="0"/>
              <a:t>.</a:t>
            </a:r>
            <a:br>
              <a:rPr lang="hu-HU" sz="1400" dirty="0" smtClean="0"/>
            </a:br>
            <a:r>
              <a:rPr lang="en-US" sz="1400" dirty="0"/>
              <a:t/>
            </a:r>
            <a:br>
              <a:rPr lang="en-US" sz="1400" dirty="0"/>
            </a:br>
            <a:r>
              <a:rPr lang="hu-HU" sz="1400" dirty="0"/>
              <a:t>Az egyiptomi kivonuláskor a </a:t>
            </a:r>
            <a:r>
              <a:rPr lang="hu-HU" sz="1400" dirty="0" err="1"/>
              <a:t>széder</a:t>
            </a:r>
            <a:r>
              <a:rPr lang="hu-HU" sz="1400" dirty="0"/>
              <a:t> est eledele volt</a:t>
            </a:r>
            <a:r>
              <a:rPr lang="hu-HU" sz="1400" dirty="0" smtClean="0"/>
              <a:t>.</a:t>
            </a:r>
            <a:br>
              <a:rPr lang="hu-HU" sz="1400" dirty="0" smtClean="0"/>
            </a:br>
            <a:r>
              <a:rPr lang="en-US" sz="1400" dirty="0"/>
              <a:t/>
            </a:r>
            <a:br>
              <a:rPr lang="en-US" sz="1400" dirty="0"/>
            </a:br>
            <a:r>
              <a:rPr lang="hu-HU" sz="1400" dirty="0"/>
              <a:t>Az Újszövetségben Jézus Krisztust nevezik Isten bárányának. Ő az áldozati bárány, aki az emberiség megváltására jött a </a:t>
            </a:r>
            <a:r>
              <a:rPr lang="hu-HU" sz="1400" dirty="0" smtClean="0"/>
              <a:t>Földre</a:t>
            </a:r>
            <a:r>
              <a:rPr lang="hu-HU" sz="1400" dirty="0"/>
              <a:t>. </a:t>
            </a:r>
            <a:r>
              <a:rPr lang="hu-HU" sz="1400" dirty="0" smtClean="0"/>
              <a:t/>
            </a:r>
            <a:br>
              <a:rPr lang="hu-HU" sz="1400" dirty="0" smtClean="0"/>
            </a:br>
            <a:r>
              <a:rPr lang="en-US" sz="1400" dirty="0"/>
              <a:t/>
            </a:r>
            <a:br>
              <a:rPr lang="en-US" sz="1400" dirty="0"/>
            </a:br>
            <a:r>
              <a:rPr lang="hu-HU" sz="1400" dirty="0"/>
              <a:t>A húsvéti bárány vágása egykor országosan elterjedt szokás volt. Erdélyben napjainkban is általános gyakorlat. </a:t>
            </a:r>
            <a:endParaRPr lang="en-US" sz="1400" dirty="0"/>
          </a:p>
        </p:txBody>
      </p:sp>
      <p:sp>
        <p:nvSpPr>
          <p:cNvPr id="29" name="Rectangle 28">
            <a:extLst>
              <a:ext uri="{FF2B5EF4-FFF2-40B4-BE49-F238E27FC236}">
                <a16:creationId xmlns:a16="http://schemas.microsoft.com/office/drawing/2014/main" id="{630182B0-3559-41D5-9EBC-0BD86BEDAD0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4" name="Kép 3" descr="A képen rajz látható&#10;&#10;Automatikusan generált leírás"/>
          <p:cNvPicPr>
            <a:picLocks noChangeAspect="1"/>
          </p:cNvPicPr>
          <p:nvPr/>
        </p:nvPicPr>
        <p:blipFill rotWithShape="1">
          <a:blip r:embed="rId6">
            <a:extLst>
              <a:ext uri="{28A0092B-C50C-407E-A947-70E740481C1C}">
                <a14:useLocalDpi xmlns:a14="http://schemas.microsoft.com/office/drawing/2010/main" val="0"/>
              </a:ext>
            </a:extLst>
          </a:blip>
          <a:srcRect r="39472"/>
          <a:stretch/>
        </p:blipFill>
        <p:spPr>
          <a:xfrm>
            <a:off x="10437490" y="0"/>
            <a:ext cx="696674" cy="1352282"/>
          </a:xfrm>
          <a:prstGeom prst="rect">
            <a:avLst/>
          </a:prstGeom>
        </p:spPr>
      </p:pic>
      <p:sp>
        <p:nvSpPr>
          <p:cNvPr id="27" name="Freeform 36">
            <a:extLst>
              <a:ext uri="{FF2B5EF4-FFF2-40B4-BE49-F238E27FC236}">
                <a16:creationId xmlns:a16="http://schemas.microsoft.com/office/drawing/2014/main" id="{B24996F8-180C-4DCB-8A26-DFA336CDEFB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413666" y="0"/>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nchorCtr="0">
            <a:noAutofit/>
          </a:bodyPr>
          <a:lstStyle/>
          <a:p>
            <a:pPr algn="ctr"/>
            <a:endParaRPr lang="en-US"/>
          </a:p>
        </p:txBody>
      </p:sp>
      <p:pic>
        <p:nvPicPr>
          <p:cNvPr id="3" name="Kép 2"/>
          <p:cNvPicPr>
            <a:picLocks noChangeAspect="1"/>
          </p:cNvPicPr>
          <p:nvPr/>
        </p:nvPicPr>
        <p:blipFill rotWithShape="1">
          <a:blip r:embed="rId7">
            <a:extLst>
              <a:ext uri="{28A0092B-C50C-407E-A947-70E740481C1C}">
                <a14:useLocalDpi xmlns:a14="http://schemas.microsoft.com/office/drawing/2010/main" val="0"/>
              </a:ext>
            </a:extLst>
          </a:blip>
          <a:srcRect l="5569" t="445" r="-16955" b="-445"/>
          <a:stretch/>
        </p:blipFill>
        <p:spPr>
          <a:xfrm>
            <a:off x="0" y="-64214"/>
            <a:ext cx="8900160" cy="6861254"/>
          </a:xfrm>
          <a:prstGeom prst="rect">
            <a:avLst/>
          </a:prstGeom>
        </p:spPr>
      </p:pic>
      <p:sp>
        <p:nvSpPr>
          <p:cNvPr id="16" name="Szövegdoboz 15"/>
          <p:cNvSpPr txBox="1"/>
          <p:nvPr/>
        </p:nvSpPr>
        <p:spPr>
          <a:xfrm>
            <a:off x="159418" y="6076950"/>
            <a:ext cx="6424261" cy="369332"/>
          </a:xfrm>
          <a:prstGeom prst="rect">
            <a:avLst/>
          </a:prstGeom>
          <a:solidFill>
            <a:schemeClr val="bg2"/>
          </a:solidFill>
        </p:spPr>
        <p:txBody>
          <a:bodyPr wrap="square" rtlCol="0">
            <a:spAutoFit/>
          </a:bodyPr>
          <a:lstStyle/>
          <a:p>
            <a:r>
              <a:rPr lang="hu-HU" dirty="0"/>
              <a:t> Bárányok Homoródalmáson. Tódor Enikő, 2006.</a:t>
            </a:r>
            <a:endParaRPr lang="hu-HU" sz="1600" b="1" dirty="0"/>
          </a:p>
        </p:txBody>
      </p:sp>
    </p:spTree>
    <p:extLst>
      <p:ext uri="{BB962C8B-B14F-4D97-AF65-F5344CB8AC3E}">
        <p14:creationId xmlns:p14="http://schemas.microsoft.com/office/powerpoint/2010/main" val="1778084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F19BAF3-7E20-4B9D-B544-BABAEEA1FA75}"/>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5" name="Picture 14">
            <a:extLst>
              <a:ext uri="{FF2B5EF4-FFF2-40B4-BE49-F238E27FC236}">
                <a16:creationId xmlns:a16="http://schemas.microsoft.com/office/drawing/2014/main" id="{950648F4-ABCD-4DF0-8641-76CFB2354721}"/>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7" name="Oval 16">
            <a:extLst>
              <a:ext uri="{FF2B5EF4-FFF2-40B4-BE49-F238E27FC236}">
                <a16:creationId xmlns:a16="http://schemas.microsoft.com/office/drawing/2014/main" id="{989BE678-777B-482A-A616-FEDC47B162E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19" name="Picture 18">
            <a:extLst>
              <a:ext uri="{FF2B5EF4-FFF2-40B4-BE49-F238E27FC236}">
                <a16:creationId xmlns:a16="http://schemas.microsoft.com/office/drawing/2014/main" id="{CF1EB4BD-9C7E-4AA3-9681-C7EB0DA6250B}"/>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21" name="Picture 20">
            <a:extLst>
              <a:ext uri="{FF2B5EF4-FFF2-40B4-BE49-F238E27FC236}">
                <a16:creationId xmlns:a16="http://schemas.microsoft.com/office/drawing/2014/main" id="{94AAE3AA-3759-4D28-B0EF-575F25A5146C}"/>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3" name="Rectangle 22">
            <a:extLst>
              <a:ext uri="{FF2B5EF4-FFF2-40B4-BE49-F238E27FC236}">
                <a16:creationId xmlns:a16="http://schemas.microsoft.com/office/drawing/2014/main" id="{D28BE0C3-2102-4820-B88B-A448B1840D1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5" name="Rectangle 24">
            <a:extLst>
              <a:ext uri="{FF2B5EF4-FFF2-40B4-BE49-F238E27FC236}">
                <a16:creationId xmlns:a16="http://schemas.microsoft.com/office/drawing/2014/main" id="{F3F4807A-5068-4492-8025-D75F320E908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Cím 1"/>
          <p:cNvSpPr>
            <a:spLocks noGrp="1"/>
          </p:cNvSpPr>
          <p:nvPr>
            <p:ph type="title"/>
          </p:nvPr>
        </p:nvSpPr>
        <p:spPr>
          <a:xfrm>
            <a:off x="7669923" y="1885682"/>
            <a:ext cx="4522076" cy="4972318"/>
          </a:xfrm>
        </p:spPr>
        <p:txBody>
          <a:bodyPr vert="horz" lIns="91440" tIns="45720" rIns="91440" bIns="45720" rtlCol="0" anchor="t">
            <a:normAutofit/>
          </a:bodyPr>
          <a:lstStyle/>
          <a:p>
            <a:r>
              <a:rPr lang="hu-HU" sz="2800" b="1" dirty="0"/>
              <a:t>A bárány elkészítésének </a:t>
            </a:r>
            <a:r>
              <a:rPr lang="hu-HU" sz="2800" b="1" dirty="0" smtClean="0"/>
              <a:t>módjai</a:t>
            </a:r>
            <a:r>
              <a:rPr lang="en-US" sz="1400" b="1" dirty="0" smtClean="0"/>
              <a:t/>
            </a:r>
            <a:br>
              <a:rPr lang="en-US" sz="1400" b="1" dirty="0" smtClean="0"/>
            </a:br>
            <a:r>
              <a:rPr lang="en-US" sz="1400" b="1" dirty="0"/>
              <a:t/>
            </a:r>
            <a:br>
              <a:rPr lang="en-US" sz="1400" b="1" dirty="0"/>
            </a:br>
            <a:r>
              <a:rPr lang="hu-HU" sz="1400" b="1" dirty="0" smtClean="0"/>
              <a:t>- </a:t>
            </a:r>
            <a:r>
              <a:rPr lang="hu-HU" sz="1400" dirty="0"/>
              <a:t>E</a:t>
            </a:r>
            <a:r>
              <a:rPr lang="hu-HU" sz="1400" dirty="0" smtClean="0"/>
              <a:t>gyben </a:t>
            </a:r>
            <a:r>
              <a:rPr lang="hu-HU" sz="1400" dirty="0"/>
              <a:t>megsütötték, hogy csontot ne </a:t>
            </a:r>
            <a:r>
              <a:rPr lang="hu-HU" sz="1400" dirty="0" smtClean="0"/>
              <a:t>törjenek.</a:t>
            </a:r>
            <a:br>
              <a:rPr lang="hu-HU" sz="1400" dirty="0" smtClean="0"/>
            </a:br>
            <a:r>
              <a:rPr lang="en-US" sz="1400" dirty="0"/>
              <a:t/>
            </a:r>
            <a:br>
              <a:rPr lang="en-US" sz="1400" dirty="0"/>
            </a:br>
            <a:r>
              <a:rPr lang="hu-HU" sz="1400" dirty="0" smtClean="0"/>
              <a:t>- Borban </a:t>
            </a:r>
            <a:r>
              <a:rPr lang="hu-HU" sz="1400" dirty="0"/>
              <a:t>áztatták és utána </a:t>
            </a:r>
            <a:r>
              <a:rPr lang="hu-HU" sz="1400" dirty="0" smtClean="0"/>
              <a:t>kirántották.</a:t>
            </a:r>
            <a:br>
              <a:rPr lang="hu-HU" sz="1400" dirty="0" smtClean="0"/>
            </a:br>
            <a:r>
              <a:rPr lang="en-US" sz="1400" dirty="0"/>
              <a:t/>
            </a:r>
            <a:br>
              <a:rPr lang="en-US" sz="1400" dirty="0"/>
            </a:br>
            <a:r>
              <a:rPr lang="hu-HU" sz="1400" dirty="0" smtClean="0"/>
              <a:t>- Paprikásnak </a:t>
            </a:r>
            <a:r>
              <a:rPr lang="hu-HU" sz="1400" dirty="0"/>
              <a:t>főzték </a:t>
            </a:r>
            <a:r>
              <a:rPr lang="hu-HU" sz="1400" dirty="0" smtClean="0"/>
              <a:t>meg.</a:t>
            </a:r>
            <a:br>
              <a:rPr lang="hu-HU" sz="1400" dirty="0" smtClean="0"/>
            </a:br>
            <a:r>
              <a:rPr lang="en-US" sz="1400" dirty="0"/>
              <a:t/>
            </a:r>
            <a:br>
              <a:rPr lang="en-US" sz="1400" dirty="0"/>
            </a:br>
            <a:r>
              <a:rPr lang="hu-HU" sz="1400" dirty="0" smtClean="0"/>
              <a:t>- Erdélyben </a:t>
            </a:r>
            <a:r>
              <a:rPr lang="hu-HU" sz="1400" dirty="0"/>
              <a:t>a bárányt gyakran töltelékkel sütik meg. A töltelékhez a bárány belsőségeit (máj, vese, tüdő, szív), tojást, kenyeret, petrezselyemzöldet, sót, hagymát használnak. </a:t>
            </a:r>
            <a:endParaRPr lang="en-US" sz="1400" dirty="0"/>
          </a:p>
        </p:txBody>
      </p:sp>
      <p:sp>
        <p:nvSpPr>
          <p:cNvPr id="29" name="Rectangle 28">
            <a:extLst>
              <a:ext uri="{FF2B5EF4-FFF2-40B4-BE49-F238E27FC236}">
                <a16:creationId xmlns:a16="http://schemas.microsoft.com/office/drawing/2014/main" id="{630182B0-3559-41D5-9EBC-0BD86BEDAD0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4" name="Kép 3" descr="A képen rajz látható&#10;&#10;Automatikusan generált leírás"/>
          <p:cNvPicPr>
            <a:picLocks noChangeAspect="1"/>
          </p:cNvPicPr>
          <p:nvPr/>
        </p:nvPicPr>
        <p:blipFill rotWithShape="1">
          <a:blip r:embed="rId6">
            <a:extLst>
              <a:ext uri="{28A0092B-C50C-407E-A947-70E740481C1C}">
                <a14:useLocalDpi xmlns:a14="http://schemas.microsoft.com/office/drawing/2010/main" val="0"/>
              </a:ext>
            </a:extLst>
          </a:blip>
          <a:srcRect r="39472"/>
          <a:stretch/>
        </p:blipFill>
        <p:spPr>
          <a:xfrm>
            <a:off x="10437490" y="0"/>
            <a:ext cx="696674" cy="1352282"/>
          </a:xfrm>
          <a:prstGeom prst="rect">
            <a:avLst/>
          </a:prstGeom>
        </p:spPr>
      </p:pic>
      <p:sp>
        <p:nvSpPr>
          <p:cNvPr id="27" name="Freeform 36">
            <a:extLst>
              <a:ext uri="{FF2B5EF4-FFF2-40B4-BE49-F238E27FC236}">
                <a16:creationId xmlns:a16="http://schemas.microsoft.com/office/drawing/2014/main" id="{B24996F8-180C-4DCB-8A26-DFA336CDEFB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413666" y="0"/>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nchorCtr="0">
            <a:noAutofit/>
          </a:bodyPr>
          <a:lstStyle/>
          <a:p>
            <a:pPr algn="ctr"/>
            <a:endParaRPr lang="en-US"/>
          </a:p>
        </p:txBody>
      </p:sp>
      <p:pic>
        <p:nvPicPr>
          <p:cNvPr id="5" name="Kép 4"/>
          <p:cNvPicPr>
            <a:picLocks noChangeAspect="1"/>
          </p:cNvPicPr>
          <p:nvPr/>
        </p:nvPicPr>
        <p:blipFill rotWithShape="1">
          <a:blip r:embed="rId7">
            <a:extLst>
              <a:ext uri="{28A0092B-C50C-407E-A947-70E740481C1C}">
                <a14:useLocalDpi xmlns:a14="http://schemas.microsoft.com/office/drawing/2010/main" val="0"/>
              </a:ext>
            </a:extLst>
          </a:blip>
          <a:srcRect l="9112" t="-149" r="6778" b="446"/>
          <a:stretch/>
        </p:blipFill>
        <p:spPr>
          <a:xfrm>
            <a:off x="-60960" y="0"/>
            <a:ext cx="7609001" cy="6837680"/>
          </a:xfrm>
          <a:prstGeom prst="rect">
            <a:avLst/>
          </a:prstGeom>
        </p:spPr>
      </p:pic>
      <p:sp>
        <p:nvSpPr>
          <p:cNvPr id="16" name="Szövegdoboz 15"/>
          <p:cNvSpPr txBox="1"/>
          <p:nvPr/>
        </p:nvSpPr>
        <p:spPr>
          <a:xfrm>
            <a:off x="101600" y="6004560"/>
            <a:ext cx="7233920" cy="369332"/>
          </a:xfrm>
          <a:prstGeom prst="rect">
            <a:avLst/>
          </a:prstGeom>
          <a:solidFill>
            <a:schemeClr val="bg2"/>
          </a:solidFill>
        </p:spPr>
        <p:txBody>
          <a:bodyPr wrap="square" rtlCol="0">
            <a:spAutoFit/>
          </a:bodyPr>
          <a:lstStyle/>
          <a:p>
            <a:r>
              <a:rPr lang="hu-HU" dirty="0"/>
              <a:t>Báránysütés kemencében Homoródalmáson. Tódor Enikő, 2016.</a:t>
            </a:r>
            <a:endParaRPr lang="hu-HU" sz="1600" b="1" dirty="0"/>
          </a:p>
        </p:txBody>
      </p:sp>
    </p:spTree>
    <p:extLst>
      <p:ext uri="{BB962C8B-B14F-4D97-AF65-F5344CB8AC3E}">
        <p14:creationId xmlns:p14="http://schemas.microsoft.com/office/powerpoint/2010/main" val="32134687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F19BAF3-7E20-4B9D-B544-BABAEEA1FA75}"/>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5" name="Picture 14">
            <a:extLst>
              <a:ext uri="{FF2B5EF4-FFF2-40B4-BE49-F238E27FC236}">
                <a16:creationId xmlns:a16="http://schemas.microsoft.com/office/drawing/2014/main" id="{950648F4-ABCD-4DF0-8641-76CFB2354721}"/>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7" name="Oval 16">
            <a:extLst>
              <a:ext uri="{FF2B5EF4-FFF2-40B4-BE49-F238E27FC236}">
                <a16:creationId xmlns:a16="http://schemas.microsoft.com/office/drawing/2014/main" id="{989BE678-777B-482A-A616-FEDC47B162E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19" name="Picture 18">
            <a:extLst>
              <a:ext uri="{FF2B5EF4-FFF2-40B4-BE49-F238E27FC236}">
                <a16:creationId xmlns:a16="http://schemas.microsoft.com/office/drawing/2014/main" id="{CF1EB4BD-9C7E-4AA3-9681-C7EB0DA6250B}"/>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21" name="Picture 20">
            <a:extLst>
              <a:ext uri="{FF2B5EF4-FFF2-40B4-BE49-F238E27FC236}">
                <a16:creationId xmlns:a16="http://schemas.microsoft.com/office/drawing/2014/main" id="{94AAE3AA-3759-4D28-B0EF-575F25A5146C}"/>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3" name="Rectangle 22">
            <a:extLst>
              <a:ext uri="{FF2B5EF4-FFF2-40B4-BE49-F238E27FC236}">
                <a16:creationId xmlns:a16="http://schemas.microsoft.com/office/drawing/2014/main" id="{D28BE0C3-2102-4820-B88B-A448B1840D1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5" name="Rectangle 24">
            <a:extLst>
              <a:ext uri="{FF2B5EF4-FFF2-40B4-BE49-F238E27FC236}">
                <a16:creationId xmlns:a16="http://schemas.microsoft.com/office/drawing/2014/main" id="{F3F4807A-5068-4492-8025-D75F320E908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Cím 1"/>
          <p:cNvSpPr>
            <a:spLocks noGrp="1"/>
          </p:cNvSpPr>
          <p:nvPr>
            <p:ph type="title"/>
          </p:nvPr>
        </p:nvSpPr>
        <p:spPr>
          <a:xfrm>
            <a:off x="7541795" y="1046480"/>
            <a:ext cx="4650204" cy="5811520"/>
          </a:xfrm>
        </p:spPr>
        <p:txBody>
          <a:bodyPr vert="horz" lIns="91440" tIns="45720" rIns="91440" bIns="45720" rtlCol="0" anchor="t">
            <a:noAutofit/>
          </a:bodyPr>
          <a:lstStyle/>
          <a:p>
            <a:r>
              <a:rPr lang="hu-HU" sz="2800" b="1" dirty="0"/>
              <a:t>A </a:t>
            </a:r>
            <a:r>
              <a:rPr lang="hu-HU" sz="2800" b="1" dirty="0" smtClean="0"/>
              <a:t>tojás</a:t>
            </a:r>
            <a:r>
              <a:rPr lang="hu-HU" sz="2000" b="1" dirty="0" smtClean="0"/>
              <a:t/>
            </a:r>
            <a:br>
              <a:rPr lang="hu-HU" sz="2000" b="1" dirty="0" smtClean="0"/>
            </a:br>
            <a:r>
              <a:rPr lang="en-US" sz="2000" dirty="0"/>
              <a:t/>
            </a:r>
            <a:br>
              <a:rPr lang="en-US" sz="2000" dirty="0"/>
            </a:br>
            <a:r>
              <a:rPr lang="hu-HU" sz="1400" dirty="0" smtClean="0"/>
              <a:t>Az életnek,  újjászületésnek</a:t>
            </a:r>
            <a:r>
              <a:rPr lang="hu-HU" sz="1400" dirty="0"/>
              <a:t>, a keresztény világban Krisztus halottaiból való feltámadásának a jelképe. Amint a tojásból új élet kel, </a:t>
            </a:r>
            <a:r>
              <a:rPr lang="hu-HU" sz="1400" dirty="0" smtClean="0"/>
              <a:t>úgy </a:t>
            </a:r>
            <a:r>
              <a:rPr lang="hu-HU" sz="1400" dirty="0"/>
              <a:t>támad föl Krisztus is </a:t>
            </a:r>
            <a:r>
              <a:rPr lang="hu-HU" sz="1400" dirty="0" smtClean="0"/>
              <a:t>az </a:t>
            </a:r>
            <a:r>
              <a:rPr lang="hu-HU" sz="1400" dirty="0"/>
              <a:t>emberek megváltására. </a:t>
            </a:r>
            <a:r>
              <a:rPr lang="hu-HU" sz="1400" dirty="0" smtClean="0"/>
              <a:t/>
            </a:r>
            <a:br>
              <a:rPr lang="hu-HU" sz="1400" dirty="0" smtClean="0"/>
            </a:br>
            <a:r>
              <a:rPr lang="en-US" sz="1400" dirty="0"/>
              <a:t/>
            </a:r>
            <a:br>
              <a:rPr lang="en-US" sz="1400" dirty="0"/>
            </a:br>
            <a:r>
              <a:rPr lang="hu-HU" sz="1400" dirty="0"/>
              <a:t>A Temesközben a férj a szentelt főtt tojást kétfelé vágta: egyik felét maga ette meg, a másik felét feleségének adta, hogy ha eltévednek és </a:t>
            </a:r>
            <a:r>
              <a:rPr lang="hu-HU" sz="1400" dirty="0" smtClean="0"/>
              <a:t>egymásra </a:t>
            </a:r>
            <a:r>
              <a:rPr lang="hu-HU" sz="1400" dirty="0"/>
              <a:t>gondolnak, </a:t>
            </a:r>
            <a:r>
              <a:rPr lang="hu-HU" sz="1400" dirty="0" smtClean="0"/>
              <a:t>akkor megtalálják </a:t>
            </a:r>
            <a:r>
              <a:rPr lang="hu-HU" sz="1400" dirty="0"/>
              <a:t>a hazavezető utat. </a:t>
            </a:r>
            <a:r>
              <a:rPr lang="hu-HU" sz="1400" dirty="0" smtClean="0"/>
              <a:t/>
            </a:r>
            <a:br>
              <a:rPr lang="hu-HU" sz="1400" dirty="0" smtClean="0"/>
            </a:br>
            <a:r>
              <a:rPr lang="en-US" sz="1400" dirty="0"/>
              <a:t/>
            </a:r>
            <a:br>
              <a:rPr lang="en-US" sz="1400" dirty="0"/>
            </a:br>
            <a:r>
              <a:rPr lang="hu-HU" sz="1400" dirty="0"/>
              <a:t>Hasonlóan gondolták a göcsejiek is: az erdőben (avagy az élet rengetegében) eltévedve arra a személyre kell gondolni, akivel együtt ették a húsvéti tojást</a:t>
            </a:r>
            <a:r>
              <a:rPr lang="hu-HU" sz="1400" dirty="0" smtClean="0"/>
              <a:t>.</a:t>
            </a:r>
            <a:endParaRPr lang="en-US" sz="1400" dirty="0"/>
          </a:p>
        </p:txBody>
      </p:sp>
      <p:sp>
        <p:nvSpPr>
          <p:cNvPr id="29" name="Rectangle 28">
            <a:extLst>
              <a:ext uri="{FF2B5EF4-FFF2-40B4-BE49-F238E27FC236}">
                <a16:creationId xmlns:a16="http://schemas.microsoft.com/office/drawing/2014/main" id="{630182B0-3559-41D5-9EBC-0BD86BEDAD0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4" name="Kép 3" descr="A képen rajz látható&#10;&#10;Automatikusan generált leírás"/>
          <p:cNvPicPr>
            <a:picLocks noChangeAspect="1"/>
          </p:cNvPicPr>
          <p:nvPr/>
        </p:nvPicPr>
        <p:blipFill rotWithShape="1">
          <a:blip r:embed="rId7">
            <a:extLst>
              <a:ext uri="{28A0092B-C50C-407E-A947-70E740481C1C}">
                <a14:useLocalDpi xmlns:a14="http://schemas.microsoft.com/office/drawing/2010/main" val="0"/>
              </a:ext>
            </a:extLst>
          </a:blip>
          <a:srcRect r="39472"/>
          <a:stretch/>
        </p:blipFill>
        <p:spPr>
          <a:xfrm>
            <a:off x="10437490" y="0"/>
            <a:ext cx="696674" cy="1352282"/>
          </a:xfrm>
          <a:prstGeom prst="rect">
            <a:avLst/>
          </a:prstGeom>
        </p:spPr>
      </p:pic>
      <p:sp>
        <p:nvSpPr>
          <p:cNvPr id="27" name="Freeform 36">
            <a:extLst>
              <a:ext uri="{FF2B5EF4-FFF2-40B4-BE49-F238E27FC236}">
                <a16:creationId xmlns:a16="http://schemas.microsoft.com/office/drawing/2014/main" id="{B24996F8-180C-4DCB-8A26-DFA336CDEFB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413666" y="0"/>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nchorCtr="0">
            <a:noAutofit/>
          </a:bodyPr>
          <a:lstStyle/>
          <a:p>
            <a:pPr algn="ctr"/>
            <a:endParaRPr lang="en-US"/>
          </a:p>
        </p:txBody>
      </p:sp>
      <p:pic>
        <p:nvPicPr>
          <p:cNvPr id="6" name="Kép 5"/>
          <p:cNvPicPr>
            <a:picLocks noChangeAspect="1"/>
          </p:cNvPicPr>
          <p:nvPr/>
        </p:nvPicPr>
        <p:blipFill rotWithShape="1">
          <a:blip r:embed="rId8">
            <a:extLst>
              <a:ext uri="{28A0092B-C50C-407E-A947-70E740481C1C}">
                <a14:useLocalDpi xmlns:a14="http://schemas.microsoft.com/office/drawing/2010/main" val="0"/>
              </a:ext>
            </a:extLst>
          </a:blip>
          <a:srcRect l="-4939" r="7029"/>
          <a:stretch/>
        </p:blipFill>
        <p:spPr>
          <a:xfrm>
            <a:off x="-454125" y="0"/>
            <a:ext cx="7995920" cy="6858000"/>
          </a:xfrm>
          <a:prstGeom prst="rect">
            <a:avLst/>
          </a:prstGeom>
        </p:spPr>
      </p:pic>
      <p:sp>
        <p:nvSpPr>
          <p:cNvPr id="16" name="Szövegdoboz 15"/>
          <p:cNvSpPr txBox="1"/>
          <p:nvPr/>
        </p:nvSpPr>
        <p:spPr>
          <a:xfrm>
            <a:off x="121919" y="6059287"/>
            <a:ext cx="7291747" cy="640080"/>
          </a:xfrm>
          <a:prstGeom prst="rect">
            <a:avLst/>
          </a:prstGeom>
          <a:solidFill>
            <a:schemeClr val="bg2"/>
          </a:solidFill>
        </p:spPr>
        <p:txBody>
          <a:bodyPr wrap="square" rtlCol="0">
            <a:spAutoFit/>
          </a:bodyPr>
          <a:lstStyle/>
          <a:p>
            <a:r>
              <a:rPr lang="hu-HU" dirty="0" err="1" smtClean="0"/>
              <a:t>Berzselt</a:t>
            </a:r>
            <a:r>
              <a:rPr lang="hu-HU" dirty="0" smtClean="0"/>
              <a:t> </a:t>
            </a:r>
            <a:r>
              <a:rPr lang="hu-HU" dirty="0"/>
              <a:t>és bolti tojások Nevetlenfaluban. Batári Zsuzsanna, 2005.</a:t>
            </a:r>
            <a:endParaRPr lang="en-US" dirty="0"/>
          </a:p>
          <a:p>
            <a:r>
              <a:rPr lang="hu-HU" dirty="0"/>
              <a:t> </a:t>
            </a:r>
            <a:endParaRPr lang="en-US" dirty="0"/>
          </a:p>
        </p:txBody>
      </p:sp>
    </p:spTree>
    <p:extLst>
      <p:ext uri="{BB962C8B-B14F-4D97-AF65-F5344CB8AC3E}">
        <p14:creationId xmlns:p14="http://schemas.microsoft.com/office/powerpoint/2010/main" val="7662322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F19BAF3-7E20-4B9D-B544-BABAEEA1FA75}"/>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5" name="Picture 14">
            <a:extLst>
              <a:ext uri="{FF2B5EF4-FFF2-40B4-BE49-F238E27FC236}">
                <a16:creationId xmlns:a16="http://schemas.microsoft.com/office/drawing/2014/main" id="{950648F4-ABCD-4DF0-8641-76CFB2354721}"/>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7" name="Oval 16">
            <a:extLst>
              <a:ext uri="{FF2B5EF4-FFF2-40B4-BE49-F238E27FC236}">
                <a16:creationId xmlns:a16="http://schemas.microsoft.com/office/drawing/2014/main" id="{989BE678-777B-482A-A616-FEDC47B162E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19" name="Picture 18">
            <a:extLst>
              <a:ext uri="{FF2B5EF4-FFF2-40B4-BE49-F238E27FC236}">
                <a16:creationId xmlns:a16="http://schemas.microsoft.com/office/drawing/2014/main" id="{CF1EB4BD-9C7E-4AA3-9681-C7EB0DA6250B}"/>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21" name="Picture 20">
            <a:extLst>
              <a:ext uri="{FF2B5EF4-FFF2-40B4-BE49-F238E27FC236}">
                <a16:creationId xmlns:a16="http://schemas.microsoft.com/office/drawing/2014/main" id="{94AAE3AA-3759-4D28-B0EF-575F25A5146C}"/>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3" name="Rectangle 22">
            <a:extLst>
              <a:ext uri="{FF2B5EF4-FFF2-40B4-BE49-F238E27FC236}">
                <a16:creationId xmlns:a16="http://schemas.microsoft.com/office/drawing/2014/main" id="{D28BE0C3-2102-4820-B88B-A448B1840D1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5" name="Rectangle 24">
            <a:extLst>
              <a:ext uri="{FF2B5EF4-FFF2-40B4-BE49-F238E27FC236}">
                <a16:creationId xmlns:a16="http://schemas.microsoft.com/office/drawing/2014/main" id="{F3F4807A-5068-4492-8025-D75F320E908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Cím 1"/>
          <p:cNvSpPr>
            <a:spLocks noGrp="1"/>
          </p:cNvSpPr>
          <p:nvPr>
            <p:ph type="title"/>
          </p:nvPr>
        </p:nvSpPr>
        <p:spPr>
          <a:xfrm>
            <a:off x="7569200" y="894080"/>
            <a:ext cx="4622799" cy="5963920"/>
          </a:xfrm>
        </p:spPr>
        <p:txBody>
          <a:bodyPr vert="horz" lIns="91440" tIns="45720" rIns="91440" bIns="45720" rtlCol="0" anchor="t">
            <a:noAutofit/>
          </a:bodyPr>
          <a:lstStyle/>
          <a:p>
            <a:r>
              <a:rPr lang="hu-HU" sz="2800" b="1" dirty="0" smtClean="0"/>
              <a:t>A tojás színe</a:t>
            </a:r>
            <a:r>
              <a:rPr lang="hu-HU" sz="2000" dirty="0" smtClean="0"/>
              <a:t/>
            </a:r>
            <a:br>
              <a:rPr lang="hu-HU" sz="2000" dirty="0" smtClean="0"/>
            </a:br>
            <a:r>
              <a:rPr lang="en-US" sz="2000" dirty="0" smtClean="0"/>
              <a:t/>
            </a:r>
            <a:br>
              <a:rPr lang="en-US" sz="2000" dirty="0" smtClean="0"/>
            </a:br>
            <a:r>
              <a:rPr lang="hu-HU" sz="1400" dirty="0" smtClean="0"/>
              <a:t>Eredetileg a tojást csak pirosra festették, ami Krisztusnak az emberiségért kiontott vérére emlékeztet. </a:t>
            </a:r>
            <a:br>
              <a:rPr lang="hu-HU" sz="1400" dirty="0" smtClean="0"/>
            </a:br>
            <a:r>
              <a:rPr lang="hu-HU" sz="1400" dirty="0"/>
              <a:t/>
            </a:r>
            <a:br>
              <a:rPr lang="hu-HU" sz="1400" dirty="0"/>
            </a:br>
            <a:r>
              <a:rPr lang="hu-HU" sz="1400" dirty="0" err="1" smtClean="0"/>
              <a:t>Csíkmenaságban</a:t>
            </a:r>
            <a:r>
              <a:rPr lang="hu-HU" sz="1400" dirty="0" smtClean="0"/>
              <a:t> úgy tartották, hogy a tojás belső, fehér része Krisztus verejtékét jelképezi. A pirosra festett tojás héját az utcákon szórták szét, hogy Krisztus kálváriajárására emlékeztessen. Az eredeti célzat az volt, hogy az utakat megoltalmazzák a gonosztól, a rontástól.</a:t>
            </a:r>
            <a:br>
              <a:rPr lang="hu-HU" sz="1400" dirty="0" smtClean="0"/>
            </a:br>
            <a:r>
              <a:rPr lang="en-US" sz="1400" dirty="0" smtClean="0"/>
              <a:t/>
            </a:r>
            <a:br>
              <a:rPr lang="en-US" sz="1400" dirty="0" smtClean="0"/>
            </a:br>
            <a:r>
              <a:rPr lang="hu-HU" sz="1400" dirty="0" smtClean="0"/>
              <a:t>Húsvét napján a keresztszülők keresztgyermekeiknek tojást küldtek. Mivel a tojás a feltámadt Krisztus jelképe, ezzel az ajándékkal emlékeztették keresztgyermekeiket a megváltás örömére. </a:t>
            </a:r>
            <a:endParaRPr lang="en-US" sz="1400" dirty="0"/>
          </a:p>
        </p:txBody>
      </p:sp>
      <p:sp>
        <p:nvSpPr>
          <p:cNvPr id="29" name="Rectangle 28">
            <a:extLst>
              <a:ext uri="{FF2B5EF4-FFF2-40B4-BE49-F238E27FC236}">
                <a16:creationId xmlns:a16="http://schemas.microsoft.com/office/drawing/2014/main" id="{630182B0-3559-41D5-9EBC-0BD86BEDAD0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4" name="Kép 3" descr="A képen rajz látható&#10;&#10;Automatikusan generált leírás"/>
          <p:cNvPicPr>
            <a:picLocks noChangeAspect="1"/>
          </p:cNvPicPr>
          <p:nvPr/>
        </p:nvPicPr>
        <p:blipFill rotWithShape="1">
          <a:blip r:embed="rId6">
            <a:extLst>
              <a:ext uri="{28A0092B-C50C-407E-A947-70E740481C1C}">
                <a14:useLocalDpi xmlns:a14="http://schemas.microsoft.com/office/drawing/2010/main" val="0"/>
              </a:ext>
            </a:extLst>
          </a:blip>
          <a:srcRect r="39472"/>
          <a:stretch/>
        </p:blipFill>
        <p:spPr>
          <a:xfrm>
            <a:off x="10437490" y="0"/>
            <a:ext cx="696674" cy="1352282"/>
          </a:xfrm>
          <a:prstGeom prst="rect">
            <a:avLst/>
          </a:prstGeom>
        </p:spPr>
      </p:pic>
      <p:sp>
        <p:nvSpPr>
          <p:cNvPr id="27" name="Freeform 36">
            <a:extLst>
              <a:ext uri="{FF2B5EF4-FFF2-40B4-BE49-F238E27FC236}">
                <a16:creationId xmlns:a16="http://schemas.microsoft.com/office/drawing/2014/main" id="{B24996F8-180C-4DCB-8A26-DFA336CDEFB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413666" y="0"/>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nchorCtr="0">
            <a:noAutofit/>
          </a:bodyPr>
          <a:lstStyle/>
          <a:p>
            <a:pPr algn="ctr"/>
            <a:endParaRPr lang="en-US"/>
          </a:p>
        </p:txBody>
      </p:sp>
      <p:pic>
        <p:nvPicPr>
          <p:cNvPr id="3" name="Kép 2"/>
          <p:cNvPicPr>
            <a:picLocks noChangeAspect="1"/>
          </p:cNvPicPr>
          <p:nvPr/>
        </p:nvPicPr>
        <p:blipFill rotWithShape="1">
          <a:blip r:embed="rId7">
            <a:extLst>
              <a:ext uri="{28A0092B-C50C-407E-A947-70E740481C1C}">
                <a14:useLocalDpi xmlns:a14="http://schemas.microsoft.com/office/drawing/2010/main" val="0"/>
              </a:ext>
            </a:extLst>
          </a:blip>
          <a:srcRect l="593" t="-148" r="-8653" b="148"/>
          <a:stretch/>
        </p:blipFill>
        <p:spPr>
          <a:xfrm>
            <a:off x="812228" y="0"/>
            <a:ext cx="5558092" cy="6858000"/>
          </a:xfrm>
          <a:prstGeom prst="rect">
            <a:avLst/>
          </a:prstGeom>
        </p:spPr>
      </p:pic>
      <p:sp>
        <p:nvSpPr>
          <p:cNvPr id="16" name="Szövegdoboz 15"/>
          <p:cNvSpPr txBox="1"/>
          <p:nvPr/>
        </p:nvSpPr>
        <p:spPr>
          <a:xfrm>
            <a:off x="1046480" y="6096000"/>
            <a:ext cx="4511040" cy="584775"/>
          </a:xfrm>
          <a:prstGeom prst="rect">
            <a:avLst/>
          </a:prstGeom>
          <a:solidFill>
            <a:schemeClr val="bg2"/>
          </a:solidFill>
        </p:spPr>
        <p:txBody>
          <a:bodyPr wrap="square" rtlCol="0">
            <a:spAutoFit/>
          </a:bodyPr>
          <a:lstStyle/>
          <a:p>
            <a:r>
              <a:rPr lang="hu-HU" sz="1600" dirty="0" err="1"/>
              <a:t>Berzselt</a:t>
            </a:r>
            <a:r>
              <a:rPr lang="hu-HU" sz="1600" dirty="0"/>
              <a:t> tojások Nevetlenfaluban. Vass Erika, 2005.</a:t>
            </a:r>
            <a:endParaRPr lang="hu-HU" sz="1600" b="1" dirty="0"/>
          </a:p>
        </p:txBody>
      </p:sp>
    </p:spTree>
    <p:extLst>
      <p:ext uri="{BB962C8B-B14F-4D97-AF65-F5344CB8AC3E}">
        <p14:creationId xmlns:p14="http://schemas.microsoft.com/office/powerpoint/2010/main" val="30449743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ép 4"/>
          <p:cNvPicPr>
            <a:picLocks noChangeAspect="1"/>
          </p:cNvPicPr>
          <p:nvPr/>
        </p:nvPicPr>
        <p:blipFill rotWithShape="1">
          <a:blip r:embed="rId2">
            <a:extLst>
              <a:ext uri="{28A0092B-C50C-407E-A947-70E740481C1C}">
                <a14:useLocalDpi xmlns:a14="http://schemas.microsoft.com/office/drawing/2010/main" val="0"/>
              </a:ext>
            </a:extLst>
          </a:blip>
          <a:srcRect l="7500" t="445" r="-1375" b="1"/>
          <a:stretch/>
        </p:blipFill>
        <p:spPr>
          <a:xfrm>
            <a:off x="0" y="0"/>
            <a:ext cx="7630160" cy="6837680"/>
          </a:xfrm>
          <a:prstGeom prst="rect">
            <a:avLst/>
          </a:prstGeom>
        </p:spPr>
      </p:pic>
      <p:pic>
        <p:nvPicPr>
          <p:cNvPr id="13" name="Picture 12">
            <a:extLst>
              <a:ext uri="{FF2B5EF4-FFF2-40B4-BE49-F238E27FC236}">
                <a16:creationId xmlns:a16="http://schemas.microsoft.com/office/drawing/2014/main" id="{DF19BAF3-7E20-4B9D-B544-BABAEEA1FA75}"/>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5" name="Picture 14">
            <a:extLst>
              <a:ext uri="{FF2B5EF4-FFF2-40B4-BE49-F238E27FC236}">
                <a16:creationId xmlns:a16="http://schemas.microsoft.com/office/drawing/2014/main" id="{950648F4-ABCD-4DF0-8641-76CFB2354721}"/>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7" name="Oval 16">
            <a:extLst>
              <a:ext uri="{FF2B5EF4-FFF2-40B4-BE49-F238E27FC236}">
                <a16:creationId xmlns:a16="http://schemas.microsoft.com/office/drawing/2014/main" id="{989BE678-777B-482A-A616-FEDC47B162E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19" name="Picture 18">
            <a:extLst>
              <a:ext uri="{FF2B5EF4-FFF2-40B4-BE49-F238E27FC236}">
                <a16:creationId xmlns:a16="http://schemas.microsoft.com/office/drawing/2014/main" id="{CF1EB4BD-9C7E-4AA3-9681-C7EB0DA6250B}"/>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21" name="Picture 20">
            <a:extLst>
              <a:ext uri="{FF2B5EF4-FFF2-40B4-BE49-F238E27FC236}">
                <a16:creationId xmlns:a16="http://schemas.microsoft.com/office/drawing/2014/main" id="{94AAE3AA-3759-4D28-B0EF-575F25A5146C}"/>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3" name="Rectangle 22">
            <a:extLst>
              <a:ext uri="{FF2B5EF4-FFF2-40B4-BE49-F238E27FC236}">
                <a16:creationId xmlns:a16="http://schemas.microsoft.com/office/drawing/2014/main" id="{D28BE0C3-2102-4820-B88B-A448B1840D1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5" name="Rectangle 24">
            <a:extLst>
              <a:ext uri="{FF2B5EF4-FFF2-40B4-BE49-F238E27FC236}">
                <a16:creationId xmlns:a16="http://schemas.microsoft.com/office/drawing/2014/main" id="{F3F4807A-5068-4492-8025-D75F320E908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630182B0-3559-41D5-9EBC-0BD86BEDAD0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4" name="Kép 3" descr="A képen rajz látható&#10;&#10;Automatikusan generált leírás"/>
          <p:cNvPicPr>
            <a:picLocks noChangeAspect="1"/>
          </p:cNvPicPr>
          <p:nvPr/>
        </p:nvPicPr>
        <p:blipFill rotWithShape="1">
          <a:blip r:embed="rId7">
            <a:extLst>
              <a:ext uri="{28A0092B-C50C-407E-A947-70E740481C1C}">
                <a14:useLocalDpi xmlns:a14="http://schemas.microsoft.com/office/drawing/2010/main" val="0"/>
              </a:ext>
            </a:extLst>
          </a:blip>
          <a:srcRect r="39472"/>
          <a:stretch/>
        </p:blipFill>
        <p:spPr>
          <a:xfrm>
            <a:off x="10437490" y="0"/>
            <a:ext cx="696674" cy="1352282"/>
          </a:xfrm>
          <a:prstGeom prst="rect">
            <a:avLst/>
          </a:prstGeom>
        </p:spPr>
      </p:pic>
      <p:sp>
        <p:nvSpPr>
          <p:cNvPr id="27" name="Freeform 36">
            <a:extLst>
              <a:ext uri="{FF2B5EF4-FFF2-40B4-BE49-F238E27FC236}">
                <a16:creationId xmlns:a16="http://schemas.microsoft.com/office/drawing/2014/main" id="{B24996F8-180C-4DCB-8A26-DFA336CDEFB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413666" y="0"/>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nchorCtr="0">
            <a:noAutofit/>
          </a:bodyPr>
          <a:lstStyle/>
          <a:p>
            <a:pPr algn="ctr"/>
            <a:endParaRPr lang="en-US"/>
          </a:p>
        </p:txBody>
      </p:sp>
      <p:pic>
        <p:nvPicPr>
          <p:cNvPr id="7" name="Kép 6"/>
          <p:cNvPicPr>
            <a:picLocks noChangeAspect="1"/>
          </p:cNvPicPr>
          <p:nvPr/>
        </p:nvPicPr>
        <p:blipFill rotWithShape="1">
          <a:blip r:embed="rId2">
            <a:extLst>
              <a:ext uri="{28A0092B-C50C-407E-A947-70E740481C1C}">
                <a14:useLocalDpi xmlns:a14="http://schemas.microsoft.com/office/drawing/2010/main" val="0"/>
              </a:ext>
            </a:extLst>
          </a:blip>
          <a:srcRect l="-681" t="147" r="-8289" b="11650"/>
          <a:stretch/>
        </p:blipFill>
        <p:spPr>
          <a:xfrm>
            <a:off x="-50800" y="0"/>
            <a:ext cx="8207892" cy="6858000"/>
          </a:xfrm>
          <a:prstGeom prst="rect">
            <a:avLst/>
          </a:prstGeom>
        </p:spPr>
      </p:pic>
      <p:sp>
        <p:nvSpPr>
          <p:cNvPr id="16" name="Szövegdoboz 15"/>
          <p:cNvSpPr txBox="1"/>
          <p:nvPr/>
        </p:nvSpPr>
        <p:spPr>
          <a:xfrm>
            <a:off x="134026" y="6334482"/>
            <a:ext cx="6573520" cy="369332"/>
          </a:xfrm>
          <a:prstGeom prst="rect">
            <a:avLst/>
          </a:prstGeom>
          <a:solidFill>
            <a:schemeClr val="bg2"/>
          </a:solidFill>
        </p:spPr>
        <p:txBody>
          <a:bodyPr wrap="square" rtlCol="0">
            <a:spAutoFit/>
          </a:bodyPr>
          <a:lstStyle/>
          <a:p>
            <a:r>
              <a:rPr lang="hu-HU" dirty="0" err="1"/>
              <a:t>Berzselt</a:t>
            </a:r>
            <a:r>
              <a:rPr lang="hu-HU" dirty="0"/>
              <a:t> tojások Nevetlenfaluban. Batári Zsuzsanna, 2005.</a:t>
            </a:r>
            <a:endParaRPr lang="en-US" dirty="0"/>
          </a:p>
        </p:txBody>
      </p:sp>
      <p:sp>
        <p:nvSpPr>
          <p:cNvPr id="2" name="Cím 1"/>
          <p:cNvSpPr>
            <a:spLocks noGrp="1"/>
          </p:cNvSpPr>
          <p:nvPr>
            <p:ph type="title"/>
          </p:nvPr>
        </p:nvSpPr>
        <p:spPr>
          <a:xfrm>
            <a:off x="7711440" y="1767840"/>
            <a:ext cx="4480559" cy="5090160"/>
          </a:xfrm>
        </p:spPr>
        <p:txBody>
          <a:bodyPr vert="horz" lIns="91440" tIns="45720" rIns="91440" bIns="45720" rtlCol="0" anchor="t">
            <a:noAutofit/>
          </a:bodyPr>
          <a:lstStyle/>
          <a:p>
            <a:r>
              <a:rPr lang="hu-HU" sz="2800" b="1" dirty="0"/>
              <a:t>A tojás </a:t>
            </a:r>
            <a:r>
              <a:rPr lang="hu-HU" sz="2800" b="1" dirty="0" smtClean="0"/>
              <a:t>héja</a:t>
            </a:r>
            <a:r>
              <a:rPr lang="hu-HU" sz="2000" b="1" dirty="0" smtClean="0"/>
              <a:t/>
            </a:r>
            <a:br>
              <a:rPr lang="hu-HU" sz="2000" b="1" dirty="0" smtClean="0"/>
            </a:br>
            <a:r>
              <a:rPr lang="en-US" sz="2000" b="1" dirty="0"/>
              <a:t/>
            </a:r>
            <a:br>
              <a:rPr lang="en-US" sz="2000" b="1" dirty="0"/>
            </a:br>
            <a:r>
              <a:rPr lang="hu-HU" sz="1400" dirty="0"/>
              <a:t>A szentelt tojás héját a veteményeskertben szórták szét, termőföldbe szántották, másutt a szőlőföld négy sarkában ásták el, így igyekeztek bőséges termést, villámcsapástól védelmet nyerni. </a:t>
            </a:r>
            <a:r>
              <a:rPr lang="hu-HU" sz="1400" dirty="0" smtClean="0"/>
              <a:t/>
            </a:r>
            <a:br>
              <a:rPr lang="hu-HU" sz="1400" dirty="0" smtClean="0"/>
            </a:br>
            <a:r>
              <a:rPr lang="hu-HU" sz="1400" dirty="0" smtClean="0"/>
              <a:t/>
            </a:r>
            <a:br>
              <a:rPr lang="hu-HU" sz="1400" dirty="0" smtClean="0"/>
            </a:br>
            <a:r>
              <a:rPr lang="hu-HU" sz="1400" dirty="0" smtClean="0"/>
              <a:t>Volt</a:t>
            </a:r>
            <a:r>
              <a:rPr lang="hu-HU" sz="1400" dirty="0"/>
              <a:t>, ahol a tojás héját a baromfinak </a:t>
            </a:r>
            <a:r>
              <a:rPr lang="hu-HU" sz="1400" dirty="0" smtClean="0"/>
              <a:t>adták, vagy </a:t>
            </a:r>
            <a:r>
              <a:rPr lang="hu-HU" sz="1400" dirty="0"/>
              <a:t>tűzben elégették.</a:t>
            </a:r>
            <a:endParaRPr lang="en-US" sz="1400" dirty="0"/>
          </a:p>
        </p:txBody>
      </p:sp>
    </p:spTree>
    <p:extLst>
      <p:ext uri="{BB962C8B-B14F-4D97-AF65-F5344CB8AC3E}">
        <p14:creationId xmlns:p14="http://schemas.microsoft.com/office/powerpoint/2010/main" val="33399578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F19BAF3-7E20-4B9D-B544-BABAEEA1FA75}"/>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5" name="Picture 14">
            <a:extLst>
              <a:ext uri="{FF2B5EF4-FFF2-40B4-BE49-F238E27FC236}">
                <a16:creationId xmlns:a16="http://schemas.microsoft.com/office/drawing/2014/main" id="{950648F4-ABCD-4DF0-8641-76CFB2354721}"/>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7" name="Oval 16">
            <a:extLst>
              <a:ext uri="{FF2B5EF4-FFF2-40B4-BE49-F238E27FC236}">
                <a16:creationId xmlns:a16="http://schemas.microsoft.com/office/drawing/2014/main" id="{989BE678-777B-482A-A616-FEDC47B162E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19" name="Picture 18">
            <a:extLst>
              <a:ext uri="{FF2B5EF4-FFF2-40B4-BE49-F238E27FC236}">
                <a16:creationId xmlns:a16="http://schemas.microsoft.com/office/drawing/2014/main" id="{CF1EB4BD-9C7E-4AA3-9681-C7EB0DA6250B}"/>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21" name="Picture 20">
            <a:extLst>
              <a:ext uri="{FF2B5EF4-FFF2-40B4-BE49-F238E27FC236}">
                <a16:creationId xmlns:a16="http://schemas.microsoft.com/office/drawing/2014/main" id="{94AAE3AA-3759-4D28-B0EF-575F25A5146C}"/>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3" name="Rectangle 22">
            <a:extLst>
              <a:ext uri="{FF2B5EF4-FFF2-40B4-BE49-F238E27FC236}">
                <a16:creationId xmlns:a16="http://schemas.microsoft.com/office/drawing/2014/main" id="{D28BE0C3-2102-4820-B88B-A448B1840D1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5" name="Rectangle 24">
            <a:extLst>
              <a:ext uri="{FF2B5EF4-FFF2-40B4-BE49-F238E27FC236}">
                <a16:creationId xmlns:a16="http://schemas.microsoft.com/office/drawing/2014/main" id="{F3F4807A-5068-4492-8025-D75F320E908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Cím 1"/>
          <p:cNvSpPr>
            <a:spLocks noGrp="1"/>
          </p:cNvSpPr>
          <p:nvPr>
            <p:ph type="title"/>
          </p:nvPr>
        </p:nvSpPr>
        <p:spPr>
          <a:xfrm>
            <a:off x="7623424" y="2085450"/>
            <a:ext cx="4568575" cy="4010549"/>
          </a:xfrm>
        </p:spPr>
        <p:txBody>
          <a:bodyPr vert="horz" lIns="91440" tIns="45720" rIns="91440" bIns="45720" rtlCol="0" anchor="t">
            <a:normAutofit/>
          </a:bodyPr>
          <a:lstStyle/>
          <a:p>
            <a:pPr algn="ctr"/>
            <a:r>
              <a:rPr lang="hu-HU" sz="2800" b="1" dirty="0" smtClean="0"/>
              <a:t>Mi kerül húsvétkor az asztalra?</a:t>
            </a:r>
            <a:br>
              <a:rPr lang="hu-HU" sz="2800" b="1" dirty="0" smtClean="0"/>
            </a:br>
            <a:r>
              <a:rPr lang="en-US" sz="1800" b="1" i="1" dirty="0" smtClean="0">
                <a:solidFill>
                  <a:srgbClr val="EBEBEB"/>
                </a:solidFill>
              </a:rPr>
              <a:t/>
            </a:r>
            <a:br>
              <a:rPr lang="en-US" sz="1800" b="1" i="1" dirty="0" smtClean="0">
                <a:solidFill>
                  <a:srgbClr val="EBEBEB"/>
                </a:solidFill>
              </a:rPr>
            </a:br>
            <a:r>
              <a:rPr lang="hu-HU" sz="1800" dirty="0"/>
              <a:t>Húsvét közeledtével szinte mindannyian megvásároljuk a sonkát, tojást, tormát, megsütjük vagy beszerezzük a kalácsot. </a:t>
            </a:r>
            <a:r>
              <a:rPr lang="hu-HU" sz="1800" dirty="0" smtClean="0"/>
              <a:t/>
            </a:r>
            <a:br>
              <a:rPr lang="hu-HU" sz="1800" dirty="0" smtClean="0"/>
            </a:br>
            <a:r>
              <a:rPr lang="hu-HU" sz="1800" dirty="0" smtClean="0"/>
              <a:t>Vajon </a:t>
            </a:r>
            <a:r>
              <a:rPr lang="hu-HU" sz="1800" dirty="0"/>
              <a:t>miért épp ezek az ételek kerülnek a húsvéti asztalra?</a:t>
            </a:r>
            <a:r>
              <a:rPr lang="en-US" sz="1800" dirty="0"/>
              <a:t/>
            </a:r>
            <a:br>
              <a:rPr lang="en-US" sz="1800" dirty="0"/>
            </a:br>
            <a:endParaRPr lang="en-US" sz="1800" b="1" dirty="0">
              <a:solidFill>
                <a:srgbClr val="EBEBEB"/>
              </a:solidFill>
            </a:endParaRPr>
          </a:p>
        </p:txBody>
      </p:sp>
      <p:pic>
        <p:nvPicPr>
          <p:cNvPr id="8" name="Kép 7">
            <a:extLst>
              <a:ext uri="{FF2B5EF4-FFF2-40B4-BE49-F238E27FC236}">
                <a16:creationId xmlns:a16="http://schemas.microsoft.com/office/drawing/2014/main" id="{B02091CF-6404-4D15-ADE4-88917C864E4F}"/>
              </a:ext>
            </a:extLst>
          </p:cNvPr>
          <p:cNvPicPr>
            <a:picLocks noChangeAspect="1"/>
          </p:cNvPicPr>
          <p:nvPr/>
        </p:nvPicPr>
        <p:blipFill rotWithShape="1">
          <a:blip r:embed="rId7">
            <a:extLst>
              <a:ext uri="{28A0092B-C50C-407E-A947-70E740481C1C}">
                <a14:useLocalDpi xmlns:a14="http://schemas.microsoft.com/office/drawing/2010/main" val="0"/>
              </a:ext>
            </a:extLst>
          </a:blip>
          <a:srcRect l="16296" r="7978"/>
          <a:stretch/>
        </p:blipFill>
        <p:spPr>
          <a:xfrm>
            <a:off x="0" y="0"/>
            <a:ext cx="7745104" cy="6858000"/>
          </a:xfrm>
          <a:custGeom>
            <a:avLst/>
            <a:gdLst>
              <a:gd name="connsiteX0" fmla="*/ 0 w 7759940"/>
              <a:gd name="connsiteY0" fmla="*/ 0 h 6858001"/>
              <a:gd name="connsiteX1" fmla="*/ 1296537 w 7759940"/>
              <a:gd name="connsiteY1" fmla="*/ 0 h 6858001"/>
              <a:gd name="connsiteX2" fmla="*/ 1296537 w 7759940"/>
              <a:gd name="connsiteY2" fmla="*/ 1 h 6858001"/>
              <a:gd name="connsiteX3" fmla="*/ 6415225 w 7759940"/>
              <a:gd name="connsiteY3" fmla="*/ 1 h 6858001"/>
              <a:gd name="connsiteX4" fmla="*/ 6415225 w 7759940"/>
              <a:gd name="connsiteY4" fmla="*/ 0 h 6858001"/>
              <a:gd name="connsiteX5" fmla="*/ 7758763 w 7759940"/>
              <a:gd name="connsiteY5" fmla="*/ 0 h 6858001"/>
              <a:gd name="connsiteX6" fmla="*/ 7733718 w 7759940"/>
              <a:gd name="connsiteY6" fmla="*/ 155677 h 6858001"/>
              <a:gd name="connsiteX7" fmla="*/ 7709849 w 7759940"/>
              <a:gd name="connsiteY7" fmla="*/ 310668 h 6858001"/>
              <a:gd name="connsiteX8" fmla="*/ 7686485 w 7759940"/>
              <a:gd name="connsiteY8" fmla="*/ 466344 h 6858001"/>
              <a:gd name="connsiteX9" fmla="*/ 7666482 w 7759940"/>
              <a:gd name="connsiteY9" fmla="*/ 622707 h 6858001"/>
              <a:gd name="connsiteX10" fmla="*/ 7646311 w 7759940"/>
              <a:gd name="connsiteY10" fmla="*/ 778383 h 6858001"/>
              <a:gd name="connsiteX11" fmla="*/ 7627485 w 7759940"/>
              <a:gd name="connsiteY11" fmla="*/ 934746 h 6858001"/>
              <a:gd name="connsiteX12" fmla="*/ 7611349 w 7759940"/>
              <a:gd name="connsiteY12" fmla="*/ 1089051 h 6858001"/>
              <a:gd name="connsiteX13" fmla="*/ 7596053 w 7759940"/>
              <a:gd name="connsiteY13" fmla="*/ 1245413 h 6858001"/>
              <a:gd name="connsiteX14" fmla="*/ 7582101 w 7759940"/>
              <a:gd name="connsiteY14" fmla="*/ 1401090 h 6858001"/>
              <a:gd name="connsiteX15" fmla="*/ 7569999 w 7759940"/>
              <a:gd name="connsiteY15" fmla="*/ 1554023 h 6858001"/>
              <a:gd name="connsiteX16" fmla="*/ 7557896 w 7759940"/>
              <a:gd name="connsiteY16" fmla="*/ 1709014 h 6858001"/>
              <a:gd name="connsiteX17" fmla="*/ 7547811 w 7759940"/>
              <a:gd name="connsiteY17" fmla="*/ 1861947 h 6858001"/>
              <a:gd name="connsiteX18" fmla="*/ 7539911 w 7759940"/>
              <a:gd name="connsiteY18" fmla="*/ 2014881 h 6858001"/>
              <a:gd name="connsiteX19" fmla="*/ 7531674 w 7759940"/>
              <a:gd name="connsiteY19" fmla="*/ 2167128 h 6858001"/>
              <a:gd name="connsiteX20" fmla="*/ 7524783 w 7759940"/>
              <a:gd name="connsiteY20" fmla="*/ 2318004 h 6858001"/>
              <a:gd name="connsiteX21" fmla="*/ 7519908 w 7759940"/>
              <a:gd name="connsiteY21" fmla="*/ 2467509 h 6858001"/>
              <a:gd name="connsiteX22" fmla="*/ 7515706 w 7759940"/>
              <a:gd name="connsiteY22" fmla="*/ 2617013 h 6858001"/>
              <a:gd name="connsiteX23" fmla="*/ 7511672 w 7759940"/>
              <a:gd name="connsiteY23" fmla="*/ 2765146 h 6858001"/>
              <a:gd name="connsiteX24" fmla="*/ 7509823 w 7759940"/>
              <a:gd name="connsiteY24" fmla="*/ 2911221 h 6858001"/>
              <a:gd name="connsiteX25" fmla="*/ 7507806 w 7759940"/>
              <a:gd name="connsiteY25" fmla="*/ 3057297 h 6858001"/>
              <a:gd name="connsiteX26" fmla="*/ 7506797 w 7759940"/>
              <a:gd name="connsiteY26" fmla="*/ 3201315 h 6858001"/>
              <a:gd name="connsiteX27" fmla="*/ 7507806 w 7759940"/>
              <a:gd name="connsiteY27" fmla="*/ 3343961 h 6858001"/>
              <a:gd name="connsiteX28" fmla="*/ 7507806 w 7759940"/>
              <a:gd name="connsiteY28" fmla="*/ 3485236 h 6858001"/>
              <a:gd name="connsiteX29" fmla="*/ 7509823 w 7759940"/>
              <a:gd name="connsiteY29" fmla="*/ 3625139 h 6858001"/>
              <a:gd name="connsiteX30" fmla="*/ 7512848 w 7759940"/>
              <a:gd name="connsiteY30" fmla="*/ 3762299 h 6858001"/>
              <a:gd name="connsiteX31" fmla="*/ 7515706 w 7759940"/>
              <a:gd name="connsiteY31" fmla="*/ 3898087 h 6858001"/>
              <a:gd name="connsiteX32" fmla="*/ 7518900 w 7759940"/>
              <a:gd name="connsiteY32" fmla="*/ 4031133 h 6858001"/>
              <a:gd name="connsiteX33" fmla="*/ 7523774 w 7759940"/>
              <a:gd name="connsiteY33" fmla="*/ 4163492 h 6858001"/>
              <a:gd name="connsiteX34" fmla="*/ 7528985 w 7759940"/>
              <a:gd name="connsiteY34" fmla="*/ 4293793 h 6858001"/>
              <a:gd name="connsiteX35" fmla="*/ 7533691 w 7759940"/>
              <a:gd name="connsiteY35" fmla="*/ 4421352 h 6858001"/>
              <a:gd name="connsiteX36" fmla="*/ 7546971 w 7759940"/>
              <a:gd name="connsiteY36" fmla="*/ 4670298 h 6858001"/>
              <a:gd name="connsiteX37" fmla="*/ 7561090 w 7759940"/>
              <a:gd name="connsiteY37" fmla="*/ 4908956 h 6858001"/>
              <a:gd name="connsiteX38" fmla="*/ 7575882 w 7759940"/>
              <a:gd name="connsiteY38" fmla="*/ 5138013 h 6858001"/>
              <a:gd name="connsiteX39" fmla="*/ 7592187 w 7759940"/>
              <a:gd name="connsiteY39" fmla="*/ 5354726 h 6858001"/>
              <a:gd name="connsiteX40" fmla="*/ 7609164 w 7759940"/>
              <a:gd name="connsiteY40" fmla="*/ 5561838 h 6858001"/>
              <a:gd name="connsiteX41" fmla="*/ 7627485 w 7759940"/>
              <a:gd name="connsiteY41" fmla="*/ 5753862 h 6858001"/>
              <a:gd name="connsiteX42" fmla="*/ 7645471 w 7759940"/>
              <a:gd name="connsiteY42" fmla="*/ 5934227 h 6858001"/>
              <a:gd name="connsiteX43" fmla="*/ 7663456 w 7759940"/>
              <a:gd name="connsiteY43" fmla="*/ 6100191 h 6858001"/>
              <a:gd name="connsiteX44" fmla="*/ 7680433 w 7759940"/>
              <a:gd name="connsiteY44" fmla="*/ 6252438 h 6858001"/>
              <a:gd name="connsiteX45" fmla="*/ 7696570 w 7759940"/>
              <a:gd name="connsiteY45" fmla="*/ 6387541 h 6858001"/>
              <a:gd name="connsiteX46" fmla="*/ 7711866 w 7759940"/>
              <a:gd name="connsiteY46" fmla="*/ 6509613 h 6858001"/>
              <a:gd name="connsiteX47" fmla="*/ 7724641 w 7759940"/>
              <a:gd name="connsiteY47" fmla="*/ 6612483 h 6858001"/>
              <a:gd name="connsiteX48" fmla="*/ 7736743 w 7759940"/>
              <a:gd name="connsiteY48" fmla="*/ 6698894 h 6858001"/>
              <a:gd name="connsiteX49" fmla="*/ 7754057 w 7759940"/>
              <a:gd name="connsiteY49" fmla="*/ 6817538 h 6858001"/>
              <a:gd name="connsiteX50" fmla="*/ 7759940 w 7759940"/>
              <a:gd name="connsiteY50" fmla="*/ 6858000 h 6858001"/>
              <a:gd name="connsiteX51" fmla="*/ 6854586 w 7759940"/>
              <a:gd name="connsiteY51" fmla="*/ 6858000 h 6858001"/>
              <a:gd name="connsiteX52" fmla="*/ 6854586 w 7759940"/>
              <a:gd name="connsiteY52" fmla="*/ 6858001 h 6858001"/>
              <a:gd name="connsiteX53" fmla="*/ 764022 w 7759940"/>
              <a:gd name="connsiteY53" fmla="*/ 6858001 h 6858001"/>
              <a:gd name="connsiteX54" fmla="*/ 764022 w 7759940"/>
              <a:gd name="connsiteY54" fmla="*/ 6858000 h 6858001"/>
              <a:gd name="connsiteX55" fmla="*/ 0 w 7759940"/>
              <a:gd name="connsiteY55"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7759940" h="6858001">
                <a:moveTo>
                  <a:pt x="0" y="0"/>
                </a:moveTo>
                <a:lnTo>
                  <a:pt x="1296537" y="0"/>
                </a:lnTo>
                <a:lnTo>
                  <a:pt x="1296537" y="1"/>
                </a:lnTo>
                <a:lnTo>
                  <a:pt x="6415225" y="1"/>
                </a:lnTo>
                <a:lnTo>
                  <a:pt x="6415225" y="0"/>
                </a:lnTo>
                <a:lnTo>
                  <a:pt x="7758763" y="0"/>
                </a:lnTo>
                <a:lnTo>
                  <a:pt x="7733718" y="155677"/>
                </a:lnTo>
                <a:lnTo>
                  <a:pt x="7709849" y="310668"/>
                </a:lnTo>
                <a:lnTo>
                  <a:pt x="7686485" y="466344"/>
                </a:lnTo>
                <a:lnTo>
                  <a:pt x="7666482" y="622707"/>
                </a:lnTo>
                <a:lnTo>
                  <a:pt x="7646311" y="778383"/>
                </a:lnTo>
                <a:lnTo>
                  <a:pt x="7627485" y="934746"/>
                </a:lnTo>
                <a:lnTo>
                  <a:pt x="7611349" y="1089051"/>
                </a:lnTo>
                <a:lnTo>
                  <a:pt x="7596053" y="1245413"/>
                </a:lnTo>
                <a:lnTo>
                  <a:pt x="7582101" y="1401090"/>
                </a:lnTo>
                <a:lnTo>
                  <a:pt x="7569999" y="1554023"/>
                </a:lnTo>
                <a:lnTo>
                  <a:pt x="7557896" y="1709014"/>
                </a:lnTo>
                <a:lnTo>
                  <a:pt x="7547811" y="1861947"/>
                </a:lnTo>
                <a:lnTo>
                  <a:pt x="7539911" y="2014881"/>
                </a:lnTo>
                <a:lnTo>
                  <a:pt x="7531674" y="2167128"/>
                </a:lnTo>
                <a:lnTo>
                  <a:pt x="7524783" y="2318004"/>
                </a:lnTo>
                <a:lnTo>
                  <a:pt x="7519908" y="2467509"/>
                </a:lnTo>
                <a:lnTo>
                  <a:pt x="7515706" y="2617013"/>
                </a:lnTo>
                <a:lnTo>
                  <a:pt x="7511672" y="2765146"/>
                </a:lnTo>
                <a:lnTo>
                  <a:pt x="7509823" y="2911221"/>
                </a:lnTo>
                <a:lnTo>
                  <a:pt x="7507806" y="3057297"/>
                </a:lnTo>
                <a:lnTo>
                  <a:pt x="7506797" y="3201315"/>
                </a:lnTo>
                <a:lnTo>
                  <a:pt x="7507806" y="3343961"/>
                </a:lnTo>
                <a:lnTo>
                  <a:pt x="7507806" y="3485236"/>
                </a:lnTo>
                <a:lnTo>
                  <a:pt x="7509823" y="3625139"/>
                </a:lnTo>
                <a:lnTo>
                  <a:pt x="7512848" y="3762299"/>
                </a:lnTo>
                <a:lnTo>
                  <a:pt x="7515706" y="3898087"/>
                </a:lnTo>
                <a:lnTo>
                  <a:pt x="7518900" y="4031133"/>
                </a:lnTo>
                <a:lnTo>
                  <a:pt x="7523774" y="4163492"/>
                </a:lnTo>
                <a:lnTo>
                  <a:pt x="7528985" y="4293793"/>
                </a:lnTo>
                <a:lnTo>
                  <a:pt x="7533691" y="4421352"/>
                </a:lnTo>
                <a:lnTo>
                  <a:pt x="7546971" y="4670298"/>
                </a:lnTo>
                <a:lnTo>
                  <a:pt x="7561090" y="4908956"/>
                </a:lnTo>
                <a:lnTo>
                  <a:pt x="7575882" y="5138013"/>
                </a:lnTo>
                <a:lnTo>
                  <a:pt x="7592187" y="5354726"/>
                </a:lnTo>
                <a:lnTo>
                  <a:pt x="7609164" y="5561838"/>
                </a:lnTo>
                <a:lnTo>
                  <a:pt x="7627485" y="5753862"/>
                </a:lnTo>
                <a:lnTo>
                  <a:pt x="7645471" y="5934227"/>
                </a:lnTo>
                <a:lnTo>
                  <a:pt x="7663456" y="6100191"/>
                </a:lnTo>
                <a:lnTo>
                  <a:pt x="7680433" y="6252438"/>
                </a:lnTo>
                <a:lnTo>
                  <a:pt x="7696570" y="6387541"/>
                </a:lnTo>
                <a:lnTo>
                  <a:pt x="7711866" y="6509613"/>
                </a:lnTo>
                <a:lnTo>
                  <a:pt x="7724641" y="6612483"/>
                </a:lnTo>
                <a:lnTo>
                  <a:pt x="7736743" y="6698894"/>
                </a:lnTo>
                <a:lnTo>
                  <a:pt x="7754057" y="6817538"/>
                </a:lnTo>
                <a:lnTo>
                  <a:pt x="7759940" y="6858000"/>
                </a:lnTo>
                <a:lnTo>
                  <a:pt x="6854586" y="6858000"/>
                </a:lnTo>
                <a:lnTo>
                  <a:pt x="6854586" y="6858001"/>
                </a:lnTo>
                <a:lnTo>
                  <a:pt x="764022" y="6858001"/>
                </a:lnTo>
                <a:lnTo>
                  <a:pt x="764022" y="6858000"/>
                </a:lnTo>
                <a:lnTo>
                  <a:pt x="0" y="6858000"/>
                </a:lnTo>
                <a:close/>
              </a:path>
            </a:pathLst>
          </a:custGeom>
        </p:spPr>
      </p:pic>
      <p:sp>
        <p:nvSpPr>
          <p:cNvPr id="29" name="Rectangle 28">
            <a:extLst>
              <a:ext uri="{FF2B5EF4-FFF2-40B4-BE49-F238E27FC236}">
                <a16:creationId xmlns:a16="http://schemas.microsoft.com/office/drawing/2014/main" id="{630182B0-3559-41D5-9EBC-0BD86BEDAD0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4" name="Kép 3" descr="A képen rajz látható&#10;&#10;Automatikusan generált leírás"/>
          <p:cNvPicPr>
            <a:picLocks noChangeAspect="1"/>
          </p:cNvPicPr>
          <p:nvPr/>
        </p:nvPicPr>
        <p:blipFill rotWithShape="1">
          <a:blip r:embed="rId8">
            <a:extLst>
              <a:ext uri="{28A0092B-C50C-407E-A947-70E740481C1C}">
                <a14:useLocalDpi xmlns:a14="http://schemas.microsoft.com/office/drawing/2010/main" val="0"/>
              </a:ext>
            </a:extLst>
          </a:blip>
          <a:srcRect r="39472"/>
          <a:stretch/>
        </p:blipFill>
        <p:spPr>
          <a:xfrm>
            <a:off x="10437490" y="0"/>
            <a:ext cx="696674" cy="1352282"/>
          </a:xfrm>
          <a:prstGeom prst="rect">
            <a:avLst/>
          </a:prstGeom>
        </p:spPr>
      </p:pic>
      <p:sp>
        <p:nvSpPr>
          <p:cNvPr id="27" name="Freeform 36">
            <a:extLst>
              <a:ext uri="{FF2B5EF4-FFF2-40B4-BE49-F238E27FC236}">
                <a16:creationId xmlns:a16="http://schemas.microsoft.com/office/drawing/2014/main" id="{B24996F8-180C-4DCB-8A26-DFA336CDEFB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413666" y="0"/>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nchorCtr="0">
            <a:noAutofit/>
          </a:bodyPr>
          <a:lstStyle/>
          <a:p>
            <a:pPr algn="ctr"/>
            <a:endParaRPr lang="en-US"/>
          </a:p>
        </p:txBody>
      </p:sp>
      <p:sp>
        <p:nvSpPr>
          <p:cNvPr id="6" name="Lekerekített téglalap 5"/>
          <p:cNvSpPr/>
          <p:nvPr/>
        </p:nvSpPr>
        <p:spPr>
          <a:xfrm>
            <a:off x="-76201" y="6057899"/>
            <a:ext cx="2952751" cy="369333"/>
          </a:xfrm>
          <a:prstGeom prst="roundRect">
            <a:avLst/>
          </a:prstGeom>
          <a:solidFill>
            <a:srgbClr val="57C3DE">
              <a:alpha val="60000"/>
            </a:srgbClr>
          </a:solidFill>
        </p:spPr>
        <p:style>
          <a:lnRef idx="0">
            <a:schemeClr val="accent4"/>
          </a:lnRef>
          <a:fillRef idx="3">
            <a:schemeClr val="accent4"/>
          </a:fillRef>
          <a:effectRef idx="3">
            <a:schemeClr val="accent4"/>
          </a:effectRef>
          <a:fontRef idx="minor">
            <a:schemeClr val="lt1"/>
          </a:fontRef>
        </p:style>
        <p:txBody>
          <a:bodyPr rtlCol="0" anchor="ctr"/>
          <a:lstStyle/>
          <a:p>
            <a:pPr algn="ctr"/>
            <a:endParaRPr lang="hu-HU"/>
          </a:p>
        </p:txBody>
      </p:sp>
      <p:sp>
        <p:nvSpPr>
          <p:cNvPr id="7" name="Szövegdoboz 6"/>
          <p:cNvSpPr txBox="1"/>
          <p:nvPr/>
        </p:nvSpPr>
        <p:spPr>
          <a:xfrm>
            <a:off x="159419" y="6076950"/>
            <a:ext cx="4133850" cy="369332"/>
          </a:xfrm>
          <a:prstGeom prst="rect">
            <a:avLst/>
          </a:prstGeom>
          <a:noFill/>
        </p:spPr>
        <p:txBody>
          <a:bodyPr wrap="square" rtlCol="0">
            <a:spAutoFit/>
          </a:bodyPr>
          <a:lstStyle/>
          <a:p>
            <a:r>
              <a:rPr lang="hu-HU" b="1" dirty="0"/>
              <a:t>Skanzen_46C6093</a:t>
            </a:r>
          </a:p>
        </p:txBody>
      </p:sp>
      <p:pic>
        <p:nvPicPr>
          <p:cNvPr id="3" name="Kép 2"/>
          <p:cNvPicPr>
            <a:picLocks noChangeAspect="1"/>
          </p:cNvPicPr>
          <p:nvPr/>
        </p:nvPicPr>
        <p:blipFill rotWithShape="1">
          <a:blip r:embed="rId9">
            <a:extLst>
              <a:ext uri="{28A0092B-C50C-407E-A947-70E740481C1C}">
                <a14:useLocalDpi xmlns:a14="http://schemas.microsoft.com/office/drawing/2010/main" val="0"/>
              </a:ext>
            </a:extLst>
          </a:blip>
          <a:srcRect l="2966" r="9073" b="231"/>
          <a:stretch/>
        </p:blipFill>
        <p:spPr>
          <a:xfrm>
            <a:off x="0" y="0"/>
            <a:ext cx="7623424" cy="6858000"/>
          </a:xfrm>
          <a:prstGeom prst="rect">
            <a:avLst/>
          </a:prstGeom>
        </p:spPr>
      </p:pic>
      <p:sp>
        <p:nvSpPr>
          <p:cNvPr id="9" name="Szövegdoboz 8"/>
          <p:cNvSpPr txBox="1"/>
          <p:nvPr/>
        </p:nvSpPr>
        <p:spPr>
          <a:xfrm flipH="1">
            <a:off x="417442" y="6419610"/>
            <a:ext cx="6570671" cy="369332"/>
          </a:xfrm>
          <a:prstGeom prst="rect">
            <a:avLst/>
          </a:prstGeom>
          <a:solidFill>
            <a:schemeClr val="bg2"/>
          </a:solidFill>
        </p:spPr>
        <p:txBody>
          <a:bodyPr wrap="square" rtlCol="0">
            <a:spAutoFit/>
          </a:bodyPr>
          <a:lstStyle/>
          <a:p>
            <a:r>
              <a:rPr lang="en-US" dirty="0" err="1"/>
              <a:t>Húsvéti</a:t>
            </a:r>
            <a:r>
              <a:rPr lang="en-US" dirty="0"/>
              <a:t> </a:t>
            </a:r>
            <a:r>
              <a:rPr lang="en-US" dirty="0" err="1"/>
              <a:t>asztal</a:t>
            </a:r>
            <a:r>
              <a:rPr lang="en-US" dirty="0"/>
              <a:t> </a:t>
            </a:r>
            <a:r>
              <a:rPr lang="en-US" dirty="0" err="1"/>
              <a:t>Nevetlenfaluban</a:t>
            </a:r>
            <a:r>
              <a:rPr lang="en-US" dirty="0"/>
              <a:t>. </a:t>
            </a:r>
            <a:r>
              <a:rPr lang="en-US" dirty="0" err="1"/>
              <a:t>Batári</a:t>
            </a:r>
            <a:r>
              <a:rPr lang="en-US" dirty="0"/>
              <a:t> Zsuzsanna, 2005.</a:t>
            </a:r>
          </a:p>
        </p:txBody>
      </p:sp>
    </p:spTree>
    <p:extLst>
      <p:ext uri="{BB962C8B-B14F-4D97-AF65-F5344CB8AC3E}">
        <p14:creationId xmlns:p14="http://schemas.microsoft.com/office/powerpoint/2010/main" val="29971372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F19BAF3-7E20-4B9D-B544-BABAEEA1FA75}"/>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5" name="Picture 14">
            <a:extLst>
              <a:ext uri="{FF2B5EF4-FFF2-40B4-BE49-F238E27FC236}">
                <a16:creationId xmlns:a16="http://schemas.microsoft.com/office/drawing/2014/main" id="{950648F4-ABCD-4DF0-8641-76CFB2354721}"/>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7" name="Oval 16">
            <a:extLst>
              <a:ext uri="{FF2B5EF4-FFF2-40B4-BE49-F238E27FC236}">
                <a16:creationId xmlns:a16="http://schemas.microsoft.com/office/drawing/2014/main" id="{989BE678-777B-482A-A616-FEDC47B162E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19" name="Picture 18">
            <a:extLst>
              <a:ext uri="{FF2B5EF4-FFF2-40B4-BE49-F238E27FC236}">
                <a16:creationId xmlns:a16="http://schemas.microsoft.com/office/drawing/2014/main" id="{CF1EB4BD-9C7E-4AA3-9681-C7EB0DA6250B}"/>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21" name="Picture 20">
            <a:extLst>
              <a:ext uri="{FF2B5EF4-FFF2-40B4-BE49-F238E27FC236}">
                <a16:creationId xmlns:a16="http://schemas.microsoft.com/office/drawing/2014/main" id="{94AAE3AA-3759-4D28-B0EF-575F25A5146C}"/>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3" name="Rectangle 22">
            <a:extLst>
              <a:ext uri="{FF2B5EF4-FFF2-40B4-BE49-F238E27FC236}">
                <a16:creationId xmlns:a16="http://schemas.microsoft.com/office/drawing/2014/main" id="{D28BE0C3-2102-4820-B88B-A448B1840D1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5" name="Rectangle 24">
            <a:extLst>
              <a:ext uri="{FF2B5EF4-FFF2-40B4-BE49-F238E27FC236}">
                <a16:creationId xmlns:a16="http://schemas.microsoft.com/office/drawing/2014/main" id="{F3F4807A-5068-4492-8025-D75F320E908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Cím 1"/>
          <p:cNvSpPr>
            <a:spLocks noGrp="1"/>
          </p:cNvSpPr>
          <p:nvPr>
            <p:ph type="title"/>
          </p:nvPr>
        </p:nvSpPr>
        <p:spPr>
          <a:xfrm>
            <a:off x="7589520" y="1141406"/>
            <a:ext cx="4672457" cy="5716593"/>
          </a:xfrm>
        </p:spPr>
        <p:txBody>
          <a:bodyPr vert="horz" lIns="91440" tIns="45720" rIns="91440" bIns="45720" rtlCol="0" anchor="t">
            <a:noAutofit/>
          </a:bodyPr>
          <a:lstStyle/>
          <a:p>
            <a:r>
              <a:rPr lang="hu-HU" sz="2800" b="1" dirty="0" smtClean="0"/>
              <a:t>A sonka és a kolbász</a:t>
            </a:r>
            <a:r>
              <a:rPr lang="hu-HU" sz="1800" b="1" dirty="0" smtClean="0"/>
              <a:t/>
            </a:r>
            <a:br>
              <a:rPr lang="hu-HU" sz="1800" b="1" dirty="0" smtClean="0"/>
            </a:br>
            <a:r>
              <a:rPr lang="en-US" sz="1800" dirty="0" smtClean="0"/>
              <a:t/>
            </a:r>
            <a:br>
              <a:rPr lang="en-US" sz="1800" dirty="0" smtClean="0"/>
            </a:br>
            <a:r>
              <a:rPr lang="hu-HU" sz="1400" dirty="0" smtClean="0"/>
              <a:t>A téli disznóvágás után a füstölt sonka és kolbász sokáig elállt. A húsmentes nagyböjt után ebből tudtak enni az emberek.</a:t>
            </a:r>
            <a:br>
              <a:rPr lang="hu-HU" sz="1400" dirty="0" smtClean="0"/>
            </a:br>
            <a:r>
              <a:rPr lang="en-US" sz="1400" dirty="0" smtClean="0"/>
              <a:t/>
            </a:r>
            <a:br>
              <a:rPr lang="en-US" sz="1400" dirty="0" smtClean="0"/>
            </a:br>
            <a:r>
              <a:rPr lang="hu-HU" sz="1400" dirty="0" smtClean="0"/>
              <a:t>Az </a:t>
            </a:r>
            <a:r>
              <a:rPr lang="hu-HU" sz="1400" dirty="0" err="1" smtClean="0"/>
              <a:t>újkígyósi</a:t>
            </a:r>
            <a:r>
              <a:rPr lang="hu-HU" sz="1400" dirty="0" smtClean="0"/>
              <a:t> gyerekeknek édesanyjuk egy-egy darab főtt kolbászt adott, hogy a torkuk ne fájjon. </a:t>
            </a:r>
            <a:br>
              <a:rPr lang="hu-HU" sz="1400" dirty="0" smtClean="0"/>
            </a:br>
            <a:r>
              <a:rPr lang="en-US" sz="1400" dirty="0" smtClean="0"/>
              <a:t/>
            </a:r>
            <a:br>
              <a:rPr lang="en-US" sz="1400" dirty="0" smtClean="0"/>
            </a:br>
            <a:r>
              <a:rPr lang="hu-HU" sz="1400" dirty="0" smtClean="0"/>
              <a:t>Néhol azt mondták, hogy ha szentelt sonkát vagy kolbászt esznek, akkor nem fogja megcsípni őket a kígyó, amikor nyáron kint a földön ebéd után megpihennek.</a:t>
            </a:r>
            <a:br>
              <a:rPr lang="hu-HU" sz="1400" dirty="0" smtClean="0"/>
            </a:br>
            <a:r>
              <a:rPr lang="en-US" sz="1400" dirty="0" smtClean="0"/>
              <a:t/>
            </a:r>
            <a:br>
              <a:rPr lang="en-US" sz="1400" dirty="0" smtClean="0"/>
            </a:br>
            <a:r>
              <a:rPr lang="hu-HU" sz="1400" dirty="0" smtClean="0"/>
              <a:t>A szentelt sonka csontját nem adták a kutyáknak, hanem egyes helyeken bő termést remélve gyümölcsfára kötötték vagy a veteményesbe vitték ki. </a:t>
            </a:r>
            <a:br>
              <a:rPr lang="hu-HU" sz="1400" dirty="0" smtClean="0"/>
            </a:br>
            <a:r>
              <a:rPr lang="hu-HU" sz="1400" dirty="0"/>
              <a:t/>
            </a:r>
            <a:br>
              <a:rPr lang="hu-HU" sz="1400" dirty="0"/>
            </a:br>
            <a:r>
              <a:rPr lang="hu-HU" sz="1400" dirty="0" smtClean="0"/>
              <a:t>Másutt a sonka csontját a ház eresze alá vagy a disznóól ajtaja fölé tették villámcsapás elleni védekezésül.</a:t>
            </a:r>
            <a:endParaRPr lang="en-US" sz="1400" dirty="0"/>
          </a:p>
        </p:txBody>
      </p:sp>
      <p:sp>
        <p:nvSpPr>
          <p:cNvPr id="29" name="Rectangle 28">
            <a:extLst>
              <a:ext uri="{FF2B5EF4-FFF2-40B4-BE49-F238E27FC236}">
                <a16:creationId xmlns:a16="http://schemas.microsoft.com/office/drawing/2014/main" id="{630182B0-3559-41D5-9EBC-0BD86BEDAD0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4" name="Kép 3" descr="A képen rajz látható&#10;&#10;Automatikusan generált leírás"/>
          <p:cNvPicPr>
            <a:picLocks noChangeAspect="1"/>
          </p:cNvPicPr>
          <p:nvPr/>
        </p:nvPicPr>
        <p:blipFill rotWithShape="1">
          <a:blip r:embed="rId6">
            <a:extLst>
              <a:ext uri="{28A0092B-C50C-407E-A947-70E740481C1C}">
                <a14:useLocalDpi xmlns:a14="http://schemas.microsoft.com/office/drawing/2010/main" val="0"/>
              </a:ext>
            </a:extLst>
          </a:blip>
          <a:srcRect r="39472"/>
          <a:stretch/>
        </p:blipFill>
        <p:spPr>
          <a:xfrm>
            <a:off x="10437490" y="0"/>
            <a:ext cx="696674" cy="1352282"/>
          </a:xfrm>
          <a:prstGeom prst="rect">
            <a:avLst/>
          </a:prstGeom>
        </p:spPr>
      </p:pic>
      <p:sp>
        <p:nvSpPr>
          <p:cNvPr id="27" name="Freeform 36">
            <a:extLst>
              <a:ext uri="{FF2B5EF4-FFF2-40B4-BE49-F238E27FC236}">
                <a16:creationId xmlns:a16="http://schemas.microsoft.com/office/drawing/2014/main" id="{B24996F8-180C-4DCB-8A26-DFA336CDEFB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413666" y="0"/>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nchorCtr="0">
            <a:noAutofit/>
          </a:bodyPr>
          <a:lstStyle/>
          <a:p>
            <a:pPr algn="ctr"/>
            <a:endParaRPr lang="en-US"/>
          </a:p>
        </p:txBody>
      </p:sp>
      <p:pic>
        <p:nvPicPr>
          <p:cNvPr id="3" name="Kép 2"/>
          <p:cNvPicPr>
            <a:picLocks noChangeAspect="1"/>
          </p:cNvPicPr>
          <p:nvPr/>
        </p:nvPicPr>
        <p:blipFill rotWithShape="1">
          <a:blip r:embed="rId7">
            <a:extLst>
              <a:ext uri="{28A0092B-C50C-407E-A947-70E740481C1C}">
                <a14:useLocalDpi xmlns:a14="http://schemas.microsoft.com/office/drawing/2010/main" val="0"/>
              </a:ext>
            </a:extLst>
          </a:blip>
          <a:srcRect r="-8181" b="11504"/>
          <a:stretch/>
        </p:blipFill>
        <p:spPr>
          <a:xfrm>
            <a:off x="35149" y="0"/>
            <a:ext cx="8153383" cy="6858000"/>
          </a:xfrm>
          <a:prstGeom prst="rect">
            <a:avLst/>
          </a:prstGeom>
        </p:spPr>
      </p:pic>
      <p:sp>
        <p:nvSpPr>
          <p:cNvPr id="16" name="Szövegdoboz 15"/>
          <p:cNvSpPr txBox="1"/>
          <p:nvPr/>
        </p:nvSpPr>
        <p:spPr>
          <a:xfrm>
            <a:off x="472881" y="6307723"/>
            <a:ext cx="5862835" cy="369332"/>
          </a:xfrm>
          <a:prstGeom prst="rect">
            <a:avLst/>
          </a:prstGeom>
          <a:solidFill>
            <a:schemeClr val="bg2"/>
          </a:solidFill>
        </p:spPr>
        <p:txBody>
          <a:bodyPr wrap="square" rtlCol="0">
            <a:spAutoFit/>
          </a:bodyPr>
          <a:lstStyle/>
          <a:p>
            <a:r>
              <a:rPr lang="hu-HU" dirty="0" smtClean="0"/>
              <a:t>Húsvéti </a:t>
            </a:r>
            <a:r>
              <a:rPr lang="hu-HU" dirty="0"/>
              <a:t>sonka Nevetlenfaluban. Vass Erika, 2005.</a:t>
            </a:r>
            <a:endParaRPr lang="hu-HU" sz="1600" b="1" dirty="0"/>
          </a:p>
        </p:txBody>
      </p:sp>
    </p:spTree>
    <p:extLst>
      <p:ext uri="{BB962C8B-B14F-4D97-AF65-F5344CB8AC3E}">
        <p14:creationId xmlns:p14="http://schemas.microsoft.com/office/powerpoint/2010/main" val="32383008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F19BAF3-7E20-4B9D-B544-BABAEEA1FA75}"/>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5" name="Picture 14">
            <a:extLst>
              <a:ext uri="{FF2B5EF4-FFF2-40B4-BE49-F238E27FC236}">
                <a16:creationId xmlns:a16="http://schemas.microsoft.com/office/drawing/2014/main" id="{950648F4-ABCD-4DF0-8641-76CFB2354721}"/>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7" name="Oval 16">
            <a:extLst>
              <a:ext uri="{FF2B5EF4-FFF2-40B4-BE49-F238E27FC236}">
                <a16:creationId xmlns:a16="http://schemas.microsoft.com/office/drawing/2014/main" id="{989BE678-777B-482A-A616-FEDC47B162E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19" name="Picture 18">
            <a:extLst>
              <a:ext uri="{FF2B5EF4-FFF2-40B4-BE49-F238E27FC236}">
                <a16:creationId xmlns:a16="http://schemas.microsoft.com/office/drawing/2014/main" id="{CF1EB4BD-9C7E-4AA3-9681-C7EB0DA6250B}"/>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21" name="Picture 20">
            <a:extLst>
              <a:ext uri="{FF2B5EF4-FFF2-40B4-BE49-F238E27FC236}">
                <a16:creationId xmlns:a16="http://schemas.microsoft.com/office/drawing/2014/main" id="{94AAE3AA-3759-4D28-B0EF-575F25A5146C}"/>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3" name="Rectangle 22">
            <a:extLst>
              <a:ext uri="{FF2B5EF4-FFF2-40B4-BE49-F238E27FC236}">
                <a16:creationId xmlns:a16="http://schemas.microsoft.com/office/drawing/2014/main" id="{D28BE0C3-2102-4820-B88B-A448B1840D1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5" name="Rectangle 24">
            <a:extLst>
              <a:ext uri="{FF2B5EF4-FFF2-40B4-BE49-F238E27FC236}">
                <a16:creationId xmlns:a16="http://schemas.microsoft.com/office/drawing/2014/main" id="{F3F4807A-5068-4492-8025-D75F320E908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Cím 1"/>
          <p:cNvSpPr>
            <a:spLocks noGrp="1"/>
          </p:cNvSpPr>
          <p:nvPr>
            <p:ph type="title"/>
          </p:nvPr>
        </p:nvSpPr>
        <p:spPr>
          <a:xfrm>
            <a:off x="7623424" y="1352282"/>
            <a:ext cx="4568575" cy="5505718"/>
          </a:xfrm>
        </p:spPr>
        <p:txBody>
          <a:bodyPr vert="horz" lIns="91440" tIns="45720" rIns="91440" bIns="45720" rtlCol="0" anchor="t">
            <a:normAutofit/>
          </a:bodyPr>
          <a:lstStyle/>
          <a:p>
            <a:r>
              <a:rPr lang="hu-HU" sz="2800" b="1" dirty="0"/>
              <a:t>A töltött </a:t>
            </a:r>
            <a:r>
              <a:rPr lang="hu-HU" sz="2800" b="1" dirty="0" smtClean="0"/>
              <a:t>tyúk</a:t>
            </a:r>
            <a:r>
              <a:rPr lang="hu-HU" sz="2000" b="1" dirty="0" smtClean="0"/>
              <a:t/>
            </a:r>
            <a:br>
              <a:rPr lang="hu-HU" sz="2000" b="1" dirty="0" smtClean="0"/>
            </a:br>
            <a:r>
              <a:rPr lang="en-US" sz="2000" dirty="0"/>
              <a:t/>
            </a:r>
            <a:br>
              <a:rPr lang="en-US" sz="2000" dirty="0"/>
            </a:br>
            <a:r>
              <a:rPr lang="hu-HU" sz="1400" dirty="0"/>
              <a:t>A görög katolikusok jellegzetes húsvéti étele, de Északkelet-Magyarországon más felekezetűek is átvették a készítését. </a:t>
            </a:r>
            <a:r>
              <a:rPr lang="hu-HU" sz="1400" dirty="0" smtClean="0"/>
              <a:t/>
            </a:r>
            <a:br>
              <a:rPr lang="hu-HU" sz="1400" dirty="0" smtClean="0"/>
            </a:br>
            <a:r>
              <a:rPr lang="en-US" sz="1400" dirty="0"/>
              <a:t/>
            </a:r>
            <a:br>
              <a:rPr lang="en-US" sz="1400" dirty="0"/>
            </a:br>
            <a:r>
              <a:rPr lang="hu-HU" sz="1400" dirty="0"/>
              <a:t>Eredetileg a húsvéti bárányt pótolta: ha a szegényebb családoknak nem volt pénzük bárányra, tyúkot vágtak, és a bárányhoz hasonló módon azt töltötték meg</a:t>
            </a:r>
            <a:r>
              <a:rPr lang="hu-HU" sz="1400" dirty="0" smtClean="0"/>
              <a:t>.</a:t>
            </a:r>
            <a:br>
              <a:rPr lang="hu-HU" sz="1400" dirty="0" smtClean="0"/>
            </a:br>
            <a:r>
              <a:rPr lang="en-US" sz="1400" dirty="0"/>
              <a:t/>
            </a:r>
            <a:br>
              <a:rPr lang="en-US" sz="1400" dirty="0"/>
            </a:br>
            <a:r>
              <a:rPr lang="hu-HU" sz="1400" dirty="0"/>
              <a:t>A tyúk bőre alá az alábbi alapanyagokból készült tölteléket tesznek: nyers és főtt tojás, kevés prézli, apróra vágott szalonna, máj, zöldpetrezselyem, só, bors. A tyúk húsából levest főznek.</a:t>
            </a:r>
            <a:endParaRPr lang="en-US" sz="1400" dirty="0"/>
          </a:p>
        </p:txBody>
      </p:sp>
      <p:sp>
        <p:nvSpPr>
          <p:cNvPr id="29" name="Rectangle 28">
            <a:extLst>
              <a:ext uri="{FF2B5EF4-FFF2-40B4-BE49-F238E27FC236}">
                <a16:creationId xmlns:a16="http://schemas.microsoft.com/office/drawing/2014/main" id="{630182B0-3559-41D5-9EBC-0BD86BEDAD0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4" name="Kép 3" descr="A képen rajz látható&#10;&#10;Automatikusan generált leírás"/>
          <p:cNvPicPr>
            <a:picLocks noChangeAspect="1"/>
          </p:cNvPicPr>
          <p:nvPr/>
        </p:nvPicPr>
        <p:blipFill rotWithShape="1">
          <a:blip r:embed="rId6">
            <a:extLst>
              <a:ext uri="{28A0092B-C50C-407E-A947-70E740481C1C}">
                <a14:useLocalDpi xmlns:a14="http://schemas.microsoft.com/office/drawing/2010/main" val="0"/>
              </a:ext>
            </a:extLst>
          </a:blip>
          <a:srcRect r="39472"/>
          <a:stretch/>
        </p:blipFill>
        <p:spPr>
          <a:xfrm>
            <a:off x="10437490" y="0"/>
            <a:ext cx="696674" cy="1352282"/>
          </a:xfrm>
          <a:prstGeom prst="rect">
            <a:avLst/>
          </a:prstGeom>
        </p:spPr>
      </p:pic>
      <p:sp>
        <p:nvSpPr>
          <p:cNvPr id="27" name="Freeform 36">
            <a:extLst>
              <a:ext uri="{FF2B5EF4-FFF2-40B4-BE49-F238E27FC236}">
                <a16:creationId xmlns:a16="http://schemas.microsoft.com/office/drawing/2014/main" id="{B24996F8-180C-4DCB-8A26-DFA336CDEFB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413666" y="0"/>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nchorCtr="0">
            <a:noAutofit/>
          </a:bodyPr>
          <a:lstStyle/>
          <a:p>
            <a:pPr algn="ctr"/>
            <a:endParaRPr lang="en-US"/>
          </a:p>
        </p:txBody>
      </p:sp>
      <p:pic>
        <p:nvPicPr>
          <p:cNvPr id="5" name="Kép 4"/>
          <p:cNvPicPr>
            <a:picLocks noChangeAspect="1"/>
          </p:cNvPicPr>
          <p:nvPr/>
        </p:nvPicPr>
        <p:blipFill rotWithShape="1">
          <a:blip r:embed="rId7">
            <a:extLst>
              <a:ext uri="{28A0092B-C50C-407E-A947-70E740481C1C}">
                <a14:useLocalDpi xmlns:a14="http://schemas.microsoft.com/office/drawing/2010/main" val="0"/>
              </a:ext>
            </a:extLst>
          </a:blip>
          <a:srcRect l="741" t="-6045" r="-741" b="7202"/>
          <a:stretch/>
        </p:blipFill>
        <p:spPr>
          <a:xfrm rot="16200000">
            <a:off x="-106678" y="604518"/>
            <a:ext cx="6929117" cy="5577839"/>
          </a:xfrm>
          <a:prstGeom prst="rect">
            <a:avLst/>
          </a:prstGeom>
        </p:spPr>
      </p:pic>
      <p:sp>
        <p:nvSpPr>
          <p:cNvPr id="16" name="Szövegdoboz 15"/>
          <p:cNvSpPr txBox="1"/>
          <p:nvPr/>
        </p:nvSpPr>
        <p:spPr>
          <a:xfrm>
            <a:off x="1021080" y="6184612"/>
            <a:ext cx="4902200" cy="584775"/>
          </a:xfrm>
          <a:prstGeom prst="rect">
            <a:avLst/>
          </a:prstGeom>
          <a:solidFill>
            <a:schemeClr val="bg2"/>
          </a:solidFill>
        </p:spPr>
        <p:txBody>
          <a:bodyPr wrap="square" rtlCol="0">
            <a:spAutoFit/>
          </a:bodyPr>
          <a:lstStyle/>
          <a:p>
            <a:r>
              <a:rPr lang="hu-HU" sz="1600" dirty="0"/>
              <a:t>Töltött tyúk Nevetlenfaluban. Batári Zsuzsanna, 2005.</a:t>
            </a:r>
            <a:endParaRPr lang="hu-HU" sz="1600" b="1" dirty="0"/>
          </a:p>
        </p:txBody>
      </p:sp>
    </p:spTree>
    <p:extLst>
      <p:ext uri="{BB962C8B-B14F-4D97-AF65-F5344CB8AC3E}">
        <p14:creationId xmlns:p14="http://schemas.microsoft.com/office/powerpoint/2010/main" val="34181925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F19BAF3-7E20-4B9D-B544-BABAEEA1FA75}"/>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5" name="Picture 14">
            <a:extLst>
              <a:ext uri="{FF2B5EF4-FFF2-40B4-BE49-F238E27FC236}">
                <a16:creationId xmlns:a16="http://schemas.microsoft.com/office/drawing/2014/main" id="{950648F4-ABCD-4DF0-8641-76CFB2354721}"/>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7" name="Oval 16">
            <a:extLst>
              <a:ext uri="{FF2B5EF4-FFF2-40B4-BE49-F238E27FC236}">
                <a16:creationId xmlns:a16="http://schemas.microsoft.com/office/drawing/2014/main" id="{989BE678-777B-482A-A616-FEDC47B162E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19" name="Picture 18">
            <a:extLst>
              <a:ext uri="{FF2B5EF4-FFF2-40B4-BE49-F238E27FC236}">
                <a16:creationId xmlns:a16="http://schemas.microsoft.com/office/drawing/2014/main" id="{CF1EB4BD-9C7E-4AA3-9681-C7EB0DA6250B}"/>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21" name="Picture 20">
            <a:extLst>
              <a:ext uri="{FF2B5EF4-FFF2-40B4-BE49-F238E27FC236}">
                <a16:creationId xmlns:a16="http://schemas.microsoft.com/office/drawing/2014/main" id="{94AAE3AA-3759-4D28-B0EF-575F25A5146C}"/>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3" name="Rectangle 22">
            <a:extLst>
              <a:ext uri="{FF2B5EF4-FFF2-40B4-BE49-F238E27FC236}">
                <a16:creationId xmlns:a16="http://schemas.microsoft.com/office/drawing/2014/main" id="{D28BE0C3-2102-4820-B88B-A448B1840D1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5" name="Rectangle 24">
            <a:extLst>
              <a:ext uri="{FF2B5EF4-FFF2-40B4-BE49-F238E27FC236}">
                <a16:creationId xmlns:a16="http://schemas.microsoft.com/office/drawing/2014/main" id="{F3F4807A-5068-4492-8025-D75F320E908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Cím 1"/>
          <p:cNvSpPr>
            <a:spLocks noGrp="1"/>
          </p:cNvSpPr>
          <p:nvPr>
            <p:ph type="title"/>
          </p:nvPr>
        </p:nvSpPr>
        <p:spPr>
          <a:xfrm>
            <a:off x="7623425" y="1270000"/>
            <a:ext cx="4568575" cy="5466080"/>
          </a:xfrm>
        </p:spPr>
        <p:txBody>
          <a:bodyPr vert="horz" lIns="91440" tIns="45720" rIns="91440" bIns="45720" rtlCol="0" anchor="t">
            <a:noAutofit/>
          </a:bodyPr>
          <a:lstStyle/>
          <a:p>
            <a:r>
              <a:rPr lang="hu-HU" sz="2800" b="1" dirty="0"/>
              <a:t>A </a:t>
            </a:r>
            <a:r>
              <a:rPr lang="hu-HU" sz="2800" b="1" dirty="0" smtClean="0"/>
              <a:t>torma</a:t>
            </a:r>
            <a:r>
              <a:rPr lang="hu-HU" sz="1800" b="1" dirty="0" smtClean="0"/>
              <a:t/>
            </a:r>
            <a:br>
              <a:rPr lang="hu-HU" sz="1800" b="1" dirty="0" smtClean="0"/>
            </a:br>
            <a:r>
              <a:rPr lang="en-US" sz="1800" dirty="0"/>
              <a:t/>
            </a:r>
            <a:br>
              <a:rPr lang="en-US" sz="1800" dirty="0"/>
            </a:br>
            <a:r>
              <a:rPr lang="hu-HU" sz="1400" dirty="0"/>
              <a:t>A tormát lereszelik, majd cukros-ecetes vizet öntenek rá. </a:t>
            </a:r>
            <a:r>
              <a:rPr lang="hu-HU" sz="1400" dirty="0" smtClean="0"/>
              <a:t/>
            </a:r>
            <a:br>
              <a:rPr lang="hu-HU" sz="1400" dirty="0" smtClean="0"/>
            </a:br>
            <a:r>
              <a:rPr lang="en-US" sz="1400" dirty="0"/>
              <a:t/>
            </a:r>
            <a:br>
              <a:rPr lang="en-US" sz="1400" dirty="0"/>
            </a:br>
            <a:r>
              <a:rPr lang="hu-HU" sz="1400" dirty="0"/>
              <a:t>A torma a népi értelmezés szerint a keresztre feszített Krisztusnak kínált ecet keserűségét idézi.</a:t>
            </a:r>
            <a:r>
              <a:rPr lang="en-US" sz="1400" dirty="0"/>
              <a:t/>
            </a:r>
            <a:br>
              <a:rPr lang="en-US" sz="1400" dirty="0"/>
            </a:br>
            <a:r>
              <a:rPr lang="hu-HU" sz="1400" dirty="0"/>
              <a:t>Ahogy Nevetlenfaluban megfogalmazták: Erős íze miatt „ez nekünk annak a jelképe, hogy az Úr Jézust a keresztfán ecettel és epével kínálták, és ez a keserűségnek a jelképe</a:t>
            </a:r>
            <a:r>
              <a:rPr lang="hu-HU" sz="1400" dirty="0" smtClean="0"/>
              <a:t>.”</a:t>
            </a:r>
            <a:br>
              <a:rPr lang="hu-HU" sz="1400" dirty="0" smtClean="0"/>
            </a:br>
            <a:r>
              <a:rPr lang="en-US" sz="1400" dirty="0"/>
              <a:t/>
            </a:r>
            <a:br>
              <a:rPr lang="en-US" sz="1400" dirty="0"/>
            </a:br>
            <a:r>
              <a:rPr lang="hu-HU" sz="1400" dirty="0"/>
              <a:t>Egy másik magyarázat szerint „a Jóisten erősítsen bennünket, olyanok legyünk, mint a torma. </a:t>
            </a:r>
            <a:r>
              <a:rPr lang="hu-HU" sz="1400" dirty="0" smtClean="0"/>
              <a:t>Hát </a:t>
            </a:r>
            <a:r>
              <a:rPr lang="hu-HU" sz="1400" dirty="0"/>
              <a:t>a torma is erős. Az emberekbe a lelket, akaratot</a:t>
            </a:r>
            <a:r>
              <a:rPr lang="hu-HU" sz="1400" dirty="0" smtClean="0"/>
              <a:t>.”</a:t>
            </a:r>
            <a:br>
              <a:rPr lang="hu-HU" sz="1400" dirty="0" smtClean="0"/>
            </a:br>
            <a:r>
              <a:rPr lang="hu-HU" sz="1400" dirty="0"/>
              <a:t/>
            </a:r>
            <a:br>
              <a:rPr lang="hu-HU" sz="1400" dirty="0"/>
            </a:br>
            <a:r>
              <a:rPr lang="hu-HU" sz="1400" dirty="0"/>
              <a:t>Göcsejben a család először a tormából evett. Eredeti célzata az volt, hogy erős íze, könnyfacsaró illata </a:t>
            </a:r>
            <a:r>
              <a:rPr lang="hu-HU" sz="1400" dirty="0" err="1"/>
              <a:t>elriassza</a:t>
            </a:r>
            <a:r>
              <a:rPr lang="hu-HU" sz="1400" dirty="0"/>
              <a:t> a gonosz lelkeket. Másodlagos magyarázata szerint </a:t>
            </a:r>
            <a:r>
              <a:rPr lang="hu-HU" sz="1400" dirty="0" smtClean="0"/>
              <a:t>azért esznek először tormát, </a:t>
            </a:r>
            <a:r>
              <a:rPr lang="hu-HU" sz="1400" dirty="0"/>
              <a:t>hogy nyáron szabadban való pihenésük alatt kígyó, béka vagy egér ne másszon a szájukba.</a:t>
            </a:r>
            <a:br>
              <a:rPr lang="hu-HU" sz="1400" dirty="0"/>
            </a:br>
            <a:endParaRPr lang="en-US" sz="1400" dirty="0"/>
          </a:p>
        </p:txBody>
      </p:sp>
      <p:sp>
        <p:nvSpPr>
          <p:cNvPr id="29" name="Rectangle 28">
            <a:extLst>
              <a:ext uri="{FF2B5EF4-FFF2-40B4-BE49-F238E27FC236}">
                <a16:creationId xmlns:a16="http://schemas.microsoft.com/office/drawing/2014/main" id="{630182B0-3559-41D5-9EBC-0BD86BEDAD0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4" name="Kép 3" descr="A képen rajz látható&#10;&#10;Automatikusan generált leírás"/>
          <p:cNvPicPr>
            <a:picLocks noChangeAspect="1"/>
          </p:cNvPicPr>
          <p:nvPr/>
        </p:nvPicPr>
        <p:blipFill rotWithShape="1">
          <a:blip r:embed="rId6">
            <a:extLst>
              <a:ext uri="{28A0092B-C50C-407E-A947-70E740481C1C}">
                <a14:useLocalDpi xmlns:a14="http://schemas.microsoft.com/office/drawing/2010/main" val="0"/>
              </a:ext>
            </a:extLst>
          </a:blip>
          <a:srcRect r="39472"/>
          <a:stretch/>
        </p:blipFill>
        <p:spPr>
          <a:xfrm>
            <a:off x="10437490" y="0"/>
            <a:ext cx="696674" cy="1352282"/>
          </a:xfrm>
          <a:prstGeom prst="rect">
            <a:avLst/>
          </a:prstGeom>
        </p:spPr>
      </p:pic>
      <p:sp>
        <p:nvSpPr>
          <p:cNvPr id="27" name="Freeform 36">
            <a:extLst>
              <a:ext uri="{FF2B5EF4-FFF2-40B4-BE49-F238E27FC236}">
                <a16:creationId xmlns:a16="http://schemas.microsoft.com/office/drawing/2014/main" id="{B24996F8-180C-4DCB-8A26-DFA336CDEFB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413666" y="0"/>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nchorCtr="0">
            <a:noAutofit/>
          </a:bodyPr>
          <a:lstStyle/>
          <a:p>
            <a:pPr algn="ctr"/>
            <a:endParaRPr lang="en-US"/>
          </a:p>
        </p:txBody>
      </p:sp>
      <p:pic>
        <p:nvPicPr>
          <p:cNvPr id="3" name="Kép 2"/>
          <p:cNvPicPr>
            <a:picLocks noChangeAspect="1"/>
          </p:cNvPicPr>
          <p:nvPr/>
        </p:nvPicPr>
        <p:blipFill rotWithShape="1">
          <a:blip r:embed="rId7">
            <a:extLst>
              <a:ext uri="{28A0092B-C50C-407E-A947-70E740481C1C}">
                <a14:useLocalDpi xmlns:a14="http://schemas.microsoft.com/office/drawing/2010/main" val="0"/>
              </a:ext>
            </a:extLst>
          </a:blip>
          <a:srcRect l="-8125" t="148" r="8125" b="446"/>
          <a:stretch/>
        </p:blipFill>
        <p:spPr>
          <a:xfrm>
            <a:off x="-637944" y="0"/>
            <a:ext cx="8102924" cy="6905547"/>
          </a:xfrm>
          <a:prstGeom prst="rect">
            <a:avLst/>
          </a:prstGeom>
        </p:spPr>
      </p:pic>
      <p:sp>
        <p:nvSpPr>
          <p:cNvPr id="16" name="Szövegdoboz 15"/>
          <p:cNvSpPr txBox="1"/>
          <p:nvPr/>
        </p:nvSpPr>
        <p:spPr>
          <a:xfrm>
            <a:off x="154814" y="6373943"/>
            <a:ext cx="6449118" cy="338554"/>
          </a:xfrm>
          <a:prstGeom prst="rect">
            <a:avLst/>
          </a:prstGeom>
          <a:solidFill>
            <a:schemeClr val="bg2"/>
          </a:solidFill>
        </p:spPr>
        <p:txBody>
          <a:bodyPr wrap="square" rtlCol="0">
            <a:spAutoFit/>
          </a:bodyPr>
          <a:lstStyle/>
          <a:p>
            <a:r>
              <a:rPr lang="hu-HU" sz="1600" dirty="0" smtClean="0"/>
              <a:t>A </a:t>
            </a:r>
            <a:r>
              <a:rPr lang="hu-HU" sz="1600" dirty="0"/>
              <a:t>húsvétra készített torma Nevetlenfaluban. Vass Erika, 2005.</a:t>
            </a:r>
            <a:endParaRPr lang="hu-HU" sz="1600" b="1" dirty="0"/>
          </a:p>
        </p:txBody>
      </p:sp>
    </p:spTree>
    <p:extLst>
      <p:ext uri="{BB962C8B-B14F-4D97-AF65-F5344CB8AC3E}">
        <p14:creationId xmlns:p14="http://schemas.microsoft.com/office/powerpoint/2010/main" val="4545964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F19BAF3-7E20-4B9D-B544-BABAEEA1FA75}"/>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5" name="Picture 14">
            <a:extLst>
              <a:ext uri="{FF2B5EF4-FFF2-40B4-BE49-F238E27FC236}">
                <a16:creationId xmlns:a16="http://schemas.microsoft.com/office/drawing/2014/main" id="{950648F4-ABCD-4DF0-8641-76CFB2354721}"/>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7" name="Oval 16">
            <a:extLst>
              <a:ext uri="{FF2B5EF4-FFF2-40B4-BE49-F238E27FC236}">
                <a16:creationId xmlns:a16="http://schemas.microsoft.com/office/drawing/2014/main" id="{989BE678-777B-482A-A616-FEDC47B162E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19" name="Picture 18">
            <a:extLst>
              <a:ext uri="{FF2B5EF4-FFF2-40B4-BE49-F238E27FC236}">
                <a16:creationId xmlns:a16="http://schemas.microsoft.com/office/drawing/2014/main" id="{CF1EB4BD-9C7E-4AA3-9681-C7EB0DA6250B}"/>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21" name="Picture 20">
            <a:extLst>
              <a:ext uri="{FF2B5EF4-FFF2-40B4-BE49-F238E27FC236}">
                <a16:creationId xmlns:a16="http://schemas.microsoft.com/office/drawing/2014/main" id="{94AAE3AA-3759-4D28-B0EF-575F25A5146C}"/>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3" name="Rectangle 22">
            <a:extLst>
              <a:ext uri="{FF2B5EF4-FFF2-40B4-BE49-F238E27FC236}">
                <a16:creationId xmlns:a16="http://schemas.microsoft.com/office/drawing/2014/main" id="{D28BE0C3-2102-4820-B88B-A448B1840D1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5" name="Rectangle 24">
            <a:extLst>
              <a:ext uri="{FF2B5EF4-FFF2-40B4-BE49-F238E27FC236}">
                <a16:creationId xmlns:a16="http://schemas.microsoft.com/office/drawing/2014/main" id="{F3F4807A-5068-4492-8025-D75F320E908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Cím 1"/>
          <p:cNvSpPr>
            <a:spLocks noGrp="1"/>
          </p:cNvSpPr>
          <p:nvPr>
            <p:ph type="title"/>
          </p:nvPr>
        </p:nvSpPr>
        <p:spPr>
          <a:xfrm>
            <a:off x="7623424" y="2326640"/>
            <a:ext cx="4568575" cy="4531360"/>
          </a:xfrm>
        </p:spPr>
        <p:txBody>
          <a:bodyPr vert="horz" lIns="91440" tIns="45720" rIns="91440" bIns="45720" rtlCol="0" anchor="t">
            <a:normAutofit/>
          </a:bodyPr>
          <a:lstStyle/>
          <a:p>
            <a:r>
              <a:rPr lang="hu-HU" sz="2800" b="1" dirty="0"/>
              <a:t>A </a:t>
            </a:r>
            <a:r>
              <a:rPr lang="hu-HU" sz="2800" b="1" dirty="0" smtClean="0"/>
              <a:t>vaj</a:t>
            </a:r>
            <a:br>
              <a:rPr lang="hu-HU" sz="2800" b="1" dirty="0" smtClean="0"/>
            </a:br>
            <a:r>
              <a:rPr lang="en-US" sz="2000" dirty="0"/>
              <a:t/>
            </a:r>
            <a:br>
              <a:rPr lang="en-US" sz="2000" dirty="0"/>
            </a:br>
            <a:r>
              <a:rPr lang="hu-HU" sz="1400" dirty="0"/>
              <a:t>A böjti időben nem ehettek vajat sem. Az ételszentelésre valamilyen díszes formában vitték el.</a:t>
            </a:r>
            <a:endParaRPr lang="en-US" sz="1400" dirty="0"/>
          </a:p>
        </p:txBody>
      </p:sp>
      <p:sp>
        <p:nvSpPr>
          <p:cNvPr id="29" name="Rectangle 28">
            <a:extLst>
              <a:ext uri="{FF2B5EF4-FFF2-40B4-BE49-F238E27FC236}">
                <a16:creationId xmlns:a16="http://schemas.microsoft.com/office/drawing/2014/main" id="{630182B0-3559-41D5-9EBC-0BD86BEDAD0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4" name="Kép 3" descr="A képen rajz látható&#10;&#10;Automatikusan generált leírás"/>
          <p:cNvPicPr>
            <a:picLocks noChangeAspect="1"/>
          </p:cNvPicPr>
          <p:nvPr/>
        </p:nvPicPr>
        <p:blipFill rotWithShape="1">
          <a:blip r:embed="rId6">
            <a:extLst>
              <a:ext uri="{28A0092B-C50C-407E-A947-70E740481C1C}">
                <a14:useLocalDpi xmlns:a14="http://schemas.microsoft.com/office/drawing/2010/main" val="0"/>
              </a:ext>
            </a:extLst>
          </a:blip>
          <a:srcRect r="39472"/>
          <a:stretch/>
        </p:blipFill>
        <p:spPr>
          <a:xfrm>
            <a:off x="10437490" y="0"/>
            <a:ext cx="696674" cy="1352282"/>
          </a:xfrm>
          <a:prstGeom prst="rect">
            <a:avLst/>
          </a:prstGeom>
        </p:spPr>
      </p:pic>
      <p:sp>
        <p:nvSpPr>
          <p:cNvPr id="27" name="Freeform 36">
            <a:extLst>
              <a:ext uri="{FF2B5EF4-FFF2-40B4-BE49-F238E27FC236}">
                <a16:creationId xmlns:a16="http://schemas.microsoft.com/office/drawing/2014/main" id="{B24996F8-180C-4DCB-8A26-DFA336CDEFB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413666" y="0"/>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nchorCtr="0">
            <a:noAutofit/>
          </a:bodyPr>
          <a:lstStyle/>
          <a:p>
            <a:pPr algn="ctr"/>
            <a:endParaRPr lang="en-US"/>
          </a:p>
        </p:txBody>
      </p:sp>
      <p:pic>
        <p:nvPicPr>
          <p:cNvPr id="3" name="Kép 2"/>
          <p:cNvPicPr>
            <a:picLocks noChangeAspect="1"/>
          </p:cNvPicPr>
          <p:nvPr/>
        </p:nvPicPr>
        <p:blipFill rotWithShape="1">
          <a:blip r:embed="rId7">
            <a:extLst>
              <a:ext uri="{28A0092B-C50C-407E-A947-70E740481C1C}">
                <a14:useLocalDpi xmlns:a14="http://schemas.microsoft.com/office/drawing/2010/main" val="0"/>
              </a:ext>
            </a:extLst>
          </a:blip>
          <a:srcRect l="14287" t="-1798" r="-22881" b="-597"/>
          <a:stretch/>
        </p:blipFill>
        <p:spPr>
          <a:xfrm>
            <a:off x="10160" y="-111760"/>
            <a:ext cx="9499600" cy="7051040"/>
          </a:xfrm>
          <a:prstGeom prst="rect">
            <a:avLst/>
          </a:prstGeom>
        </p:spPr>
      </p:pic>
      <p:sp>
        <p:nvSpPr>
          <p:cNvPr id="16" name="Szövegdoboz 15"/>
          <p:cNvSpPr txBox="1"/>
          <p:nvPr/>
        </p:nvSpPr>
        <p:spPr>
          <a:xfrm>
            <a:off x="159419" y="6076950"/>
            <a:ext cx="6449118" cy="338554"/>
          </a:xfrm>
          <a:prstGeom prst="rect">
            <a:avLst/>
          </a:prstGeom>
          <a:solidFill>
            <a:schemeClr val="bg2"/>
          </a:solidFill>
        </p:spPr>
        <p:txBody>
          <a:bodyPr wrap="square" rtlCol="0">
            <a:spAutoFit/>
          </a:bodyPr>
          <a:lstStyle/>
          <a:p>
            <a:r>
              <a:rPr lang="hu-HU" sz="1600" b="1" dirty="0" err="1" smtClean="0"/>
              <a:t>Plantatea</a:t>
            </a:r>
            <a:r>
              <a:rPr lang="hu-HU" sz="1600" b="1" dirty="0" smtClean="0"/>
              <a:t>_Manda_KF_767, </a:t>
            </a:r>
            <a:r>
              <a:rPr lang="hu-HU" sz="1600" b="1" dirty="0"/>
              <a:t>Pótkávé_MKVM_KD_1971.820.1.</a:t>
            </a:r>
          </a:p>
        </p:txBody>
      </p:sp>
    </p:spTree>
    <p:extLst>
      <p:ext uri="{BB962C8B-B14F-4D97-AF65-F5344CB8AC3E}">
        <p14:creationId xmlns:p14="http://schemas.microsoft.com/office/powerpoint/2010/main" val="16629414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F19BAF3-7E20-4B9D-B544-BABAEEA1FA75}"/>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5" name="Picture 14">
            <a:extLst>
              <a:ext uri="{FF2B5EF4-FFF2-40B4-BE49-F238E27FC236}">
                <a16:creationId xmlns:a16="http://schemas.microsoft.com/office/drawing/2014/main" id="{950648F4-ABCD-4DF0-8641-76CFB2354721}"/>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7" name="Oval 16">
            <a:extLst>
              <a:ext uri="{FF2B5EF4-FFF2-40B4-BE49-F238E27FC236}">
                <a16:creationId xmlns:a16="http://schemas.microsoft.com/office/drawing/2014/main" id="{989BE678-777B-482A-A616-FEDC47B162E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19" name="Picture 18">
            <a:extLst>
              <a:ext uri="{FF2B5EF4-FFF2-40B4-BE49-F238E27FC236}">
                <a16:creationId xmlns:a16="http://schemas.microsoft.com/office/drawing/2014/main" id="{CF1EB4BD-9C7E-4AA3-9681-C7EB0DA6250B}"/>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21" name="Picture 20">
            <a:extLst>
              <a:ext uri="{FF2B5EF4-FFF2-40B4-BE49-F238E27FC236}">
                <a16:creationId xmlns:a16="http://schemas.microsoft.com/office/drawing/2014/main" id="{94AAE3AA-3759-4D28-B0EF-575F25A5146C}"/>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3" name="Rectangle 22">
            <a:extLst>
              <a:ext uri="{FF2B5EF4-FFF2-40B4-BE49-F238E27FC236}">
                <a16:creationId xmlns:a16="http://schemas.microsoft.com/office/drawing/2014/main" id="{D28BE0C3-2102-4820-B88B-A448B1840D1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5" name="Rectangle 24">
            <a:extLst>
              <a:ext uri="{FF2B5EF4-FFF2-40B4-BE49-F238E27FC236}">
                <a16:creationId xmlns:a16="http://schemas.microsoft.com/office/drawing/2014/main" id="{F3F4807A-5068-4492-8025-D75F320E908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Cím 1"/>
          <p:cNvSpPr>
            <a:spLocks noGrp="1"/>
          </p:cNvSpPr>
          <p:nvPr>
            <p:ph type="title"/>
          </p:nvPr>
        </p:nvSpPr>
        <p:spPr>
          <a:xfrm>
            <a:off x="7623424" y="1352282"/>
            <a:ext cx="4568575" cy="5505718"/>
          </a:xfrm>
        </p:spPr>
        <p:txBody>
          <a:bodyPr vert="horz" lIns="91440" tIns="45720" rIns="91440" bIns="45720" rtlCol="0" anchor="t">
            <a:normAutofit/>
          </a:bodyPr>
          <a:lstStyle/>
          <a:p>
            <a:r>
              <a:rPr lang="hu-HU" sz="2800" b="1" dirty="0" smtClean="0"/>
              <a:t>A </a:t>
            </a:r>
            <a:r>
              <a:rPr lang="hu-HU" sz="2800" b="1" dirty="0"/>
              <a:t>sárga </a:t>
            </a:r>
            <a:r>
              <a:rPr lang="hu-HU" sz="2800" b="1" dirty="0" smtClean="0"/>
              <a:t>túró</a:t>
            </a:r>
            <a:r>
              <a:rPr lang="hu-HU" sz="2000" b="1" dirty="0" smtClean="0"/>
              <a:t/>
            </a:r>
            <a:br>
              <a:rPr lang="hu-HU" sz="2000" b="1" dirty="0" smtClean="0"/>
            </a:br>
            <a:r>
              <a:rPr lang="en-US" sz="2000" dirty="0"/>
              <a:t/>
            </a:r>
            <a:br>
              <a:rPr lang="en-US" sz="2000" dirty="0"/>
            </a:br>
            <a:r>
              <a:rPr lang="hu-HU" sz="1400" dirty="0"/>
              <a:t>A görög katolikusokok által lakott vidékeken jellegzetes húsvéti étel, amit az ott élő római katolikusok is átvettek</a:t>
            </a:r>
            <a:r>
              <a:rPr lang="hu-HU" sz="1400" dirty="0" smtClean="0"/>
              <a:t>.</a:t>
            </a:r>
            <a:br>
              <a:rPr lang="hu-HU" sz="1400" dirty="0" smtClean="0"/>
            </a:br>
            <a:r>
              <a:rPr lang="en-US" sz="1400" dirty="0"/>
              <a:t/>
            </a:r>
            <a:br>
              <a:rPr lang="en-US" sz="1400" dirty="0"/>
            </a:br>
            <a:r>
              <a:rPr lang="hu-HU" sz="1400" dirty="0"/>
              <a:t>Hozzávalók: tej, tojás, cukor, vaníliáscukor, só.</a:t>
            </a:r>
            <a:r>
              <a:rPr lang="en-US" sz="1400" dirty="0"/>
              <a:t/>
            </a:r>
            <a:br>
              <a:rPr lang="en-US" sz="1400" dirty="0"/>
            </a:br>
            <a:r>
              <a:rPr lang="hu-HU" sz="1400" dirty="0"/>
              <a:t>A nagyböjti időben tojást sem esznek, így húsvétkor nagy mennyiségben áll rendelkezésre</a:t>
            </a:r>
            <a:r>
              <a:rPr lang="hu-HU" sz="1400" dirty="0" smtClean="0"/>
              <a:t>.</a:t>
            </a:r>
            <a:br>
              <a:rPr lang="hu-HU" sz="1400" dirty="0" smtClean="0"/>
            </a:br>
            <a:r>
              <a:rPr lang="en-US" sz="1400" dirty="0"/>
              <a:t/>
            </a:r>
            <a:br>
              <a:rPr lang="en-US" sz="1400" dirty="0"/>
            </a:br>
            <a:r>
              <a:rPr lang="hu-HU" sz="1400" dirty="0"/>
              <a:t>Az alapanyagokat lassú tűzön addig főzték, amíg túróhoz hasonló állagú lett, majd egy vászonruhába tették és lecsepegtették, így szilárd állagú lett.</a:t>
            </a:r>
            <a:endParaRPr lang="en-US" sz="1400" dirty="0"/>
          </a:p>
        </p:txBody>
      </p:sp>
      <p:sp>
        <p:nvSpPr>
          <p:cNvPr id="29" name="Rectangle 28">
            <a:extLst>
              <a:ext uri="{FF2B5EF4-FFF2-40B4-BE49-F238E27FC236}">
                <a16:creationId xmlns:a16="http://schemas.microsoft.com/office/drawing/2014/main" id="{630182B0-3559-41D5-9EBC-0BD86BEDAD0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4" name="Kép 3" descr="A képen rajz látható&#10;&#10;Automatikusan generált leírás"/>
          <p:cNvPicPr>
            <a:picLocks noChangeAspect="1"/>
          </p:cNvPicPr>
          <p:nvPr/>
        </p:nvPicPr>
        <p:blipFill rotWithShape="1">
          <a:blip r:embed="rId6">
            <a:extLst>
              <a:ext uri="{28A0092B-C50C-407E-A947-70E740481C1C}">
                <a14:useLocalDpi xmlns:a14="http://schemas.microsoft.com/office/drawing/2010/main" val="0"/>
              </a:ext>
            </a:extLst>
          </a:blip>
          <a:srcRect r="39472"/>
          <a:stretch/>
        </p:blipFill>
        <p:spPr>
          <a:xfrm>
            <a:off x="10437490" y="0"/>
            <a:ext cx="696674" cy="1352282"/>
          </a:xfrm>
          <a:prstGeom prst="rect">
            <a:avLst/>
          </a:prstGeom>
        </p:spPr>
      </p:pic>
      <p:sp>
        <p:nvSpPr>
          <p:cNvPr id="27" name="Freeform 36">
            <a:extLst>
              <a:ext uri="{FF2B5EF4-FFF2-40B4-BE49-F238E27FC236}">
                <a16:creationId xmlns:a16="http://schemas.microsoft.com/office/drawing/2014/main" id="{B24996F8-180C-4DCB-8A26-DFA336CDEFB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413666" y="0"/>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nchorCtr="0">
            <a:noAutofit/>
          </a:bodyPr>
          <a:lstStyle/>
          <a:p>
            <a:pPr algn="ctr"/>
            <a:endParaRPr lang="en-US"/>
          </a:p>
        </p:txBody>
      </p:sp>
      <p:pic>
        <p:nvPicPr>
          <p:cNvPr id="3" name="Kép 2"/>
          <p:cNvPicPr>
            <a:picLocks noChangeAspect="1"/>
          </p:cNvPicPr>
          <p:nvPr/>
        </p:nvPicPr>
        <p:blipFill rotWithShape="1">
          <a:blip r:embed="rId7">
            <a:extLst>
              <a:ext uri="{28A0092B-C50C-407E-A947-70E740481C1C}">
                <a14:useLocalDpi xmlns:a14="http://schemas.microsoft.com/office/drawing/2010/main" val="0"/>
              </a:ext>
            </a:extLst>
          </a:blip>
          <a:srcRect l="6029" r="12193"/>
          <a:stretch/>
        </p:blipFill>
        <p:spPr>
          <a:xfrm>
            <a:off x="0" y="17925"/>
            <a:ext cx="7477760" cy="6858000"/>
          </a:xfrm>
          <a:prstGeom prst="rect">
            <a:avLst/>
          </a:prstGeom>
        </p:spPr>
      </p:pic>
      <p:sp>
        <p:nvSpPr>
          <p:cNvPr id="16" name="Szövegdoboz 15"/>
          <p:cNvSpPr txBox="1"/>
          <p:nvPr/>
        </p:nvSpPr>
        <p:spPr>
          <a:xfrm>
            <a:off x="159419" y="6076950"/>
            <a:ext cx="6546182" cy="646331"/>
          </a:xfrm>
          <a:prstGeom prst="rect">
            <a:avLst/>
          </a:prstGeom>
          <a:solidFill>
            <a:schemeClr val="bg2"/>
          </a:solidFill>
        </p:spPr>
        <p:txBody>
          <a:bodyPr wrap="square" rtlCol="0">
            <a:spAutoFit/>
          </a:bodyPr>
          <a:lstStyle/>
          <a:p>
            <a:r>
              <a:rPr lang="hu-HU" dirty="0"/>
              <a:t>Felszeletelt sárga túró a húsvét reggeli asztalon Nevetlenfaluban. Vass Erika, 2005.</a:t>
            </a:r>
            <a:endParaRPr lang="hu-HU" sz="1600" b="1" dirty="0"/>
          </a:p>
        </p:txBody>
      </p:sp>
    </p:spTree>
    <p:extLst>
      <p:ext uri="{BB962C8B-B14F-4D97-AF65-F5344CB8AC3E}">
        <p14:creationId xmlns:p14="http://schemas.microsoft.com/office/powerpoint/2010/main" val="13567970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F19BAF3-7E20-4B9D-B544-BABAEEA1FA75}"/>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5" name="Picture 14">
            <a:extLst>
              <a:ext uri="{FF2B5EF4-FFF2-40B4-BE49-F238E27FC236}">
                <a16:creationId xmlns:a16="http://schemas.microsoft.com/office/drawing/2014/main" id="{950648F4-ABCD-4DF0-8641-76CFB2354721}"/>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7" name="Oval 16">
            <a:extLst>
              <a:ext uri="{FF2B5EF4-FFF2-40B4-BE49-F238E27FC236}">
                <a16:creationId xmlns:a16="http://schemas.microsoft.com/office/drawing/2014/main" id="{989BE678-777B-482A-A616-FEDC47B162E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19" name="Picture 18">
            <a:extLst>
              <a:ext uri="{FF2B5EF4-FFF2-40B4-BE49-F238E27FC236}">
                <a16:creationId xmlns:a16="http://schemas.microsoft.com/office/drawing/2014/main" id="{CF1EB4BD-9C7E-4AA3-9681-C7EB0DA6250B}"/>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21" name="Picture 20">
            <a:extLst>
              <a:ext uri="{FF2B5EF4-FFF2-40B4-BE49-F238E27FC236}">
                <a16:creationId xmlns:a16="http://schemas.microsoft.com/office/drawing/2014/main" id="{94AAE3AA-3759-4D28-B0EF-575F25A5146C}"/>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3" name="Rectangle 22">
            <a:extLst>
              <a:ext uri="{FF2B5EF4-FFF2-40B4-BE49-F238E27FC236}">
                <a16:creationId xmlns:a16="http://schemas.microsoft.com/office/drawing/2014/main" id="{D28BE0C3-2102-4820-B88B-A448B1840D1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5" name="Rectangle 24">
            <a:extLst>
              <a:ext uri="{FF2B5EF4-FFF2-40B4-BE49-F238E27FC236}">
                <a16:creationId xmlns:a16="http://schemas.microsoft.com/office/drawing/2014/main" id="{F3F4807A-5068-4492-8025-D75F320E908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Cím 1"/>
          <p:cNvSpPr>
            <a:spLocks noGrp="1"/>
          </p:cNvSpPr>
          <p:nvPr>
            <p:ph type="title"/>
          </p:nvPr>
        </p:nvSpPr>
        <p:spPr>
          <a:xfrm>
            <a:off x="7623424" y="1885682"/>
            <a:ext cx="4568575" cy="4972318"/>
          </a:xfrm>
        </p:spPr>
        <p:txBody>
          <a:bodyPr vert="horz" lIns="91440" tIns="45720" rIns="91440" bIns="45720" rtlCol="0" anchor="t">
            <a:normAutofit/>
          </a:bodyPr>
          <a:lstStyle/>
          <a:p>
            <a:pPr>
              <a:lnSpc>
                <a:spcPct val="107000"/>
              </a:lnSpc>
              <a:spcAft>
                <a:spcPts val="800"/>
              </a:spcAft>
            </a:pPr>
            <a:r>
              <a:rPr lang="hu-HU" sz="2800" b="1" dirty="0" smtClean="0"/>
              <a:t>A só és a fokhagyma</a:t>
            </a:r>
            <a:r>
              <a:rPr lang="hu-HU" sz="2000" dirty="0" smtClean="0"/>
              <a:t/>
            </a:r>
            <a:br>
              <a:rPr lang="hu-HU" sz="2000" dirty="0" smtClean="0"/>
            </a:br>
            <a:r>
              <a:rPr lang="en-US" sz="2000" dirty="0"/>
              <a:t/>
            </a:r>
            <a:br>
              <a:rPr lang="en-US" sz="2000" dirty="0"/>
            </a:br>
            <a:r>
              <a:rPr lang="hu-HU" sz="1400" dirty="0"/>
              <a:t>Úgy tartják, hogy ha szentelt sóval főznek, akkor minden azzal főzött étel szentelt lesz</a:t>
            </a:r>
            <a:r>
              <a:rPr lang="hu-HU" sz="1400" dirty="0" smtClean="0"/>
              <a:t>.</a:t>
            </a:r>
            <a:br>
              <a:rPr lang="hu-HU" sz="1400" dirty="0" smtClean="0"/>
            </a:br>
            <a:r>
              <a:rPr lang="en-US" sz="1400" dirty="0"/>
              <a:t/>
            </a:r>
            <a:br>
              <a:rPr lang="en-US" sz="1400" dirty="0"/>
            </a:br>
            <a:r>
              <a:rPr lang="hu-HU" sz="1400" dirty="0"/>
              <a:t>A szentelt sóból a gazdasszony dagasztáskor a tésztába is tett, hogy jó kenyere süljön. </a:t>
            </a:r>
            <a:r>
              <a:rPr lang="hu-HU" sz="1400" dirty="0" smtClean="0"/>
              <a:t/>
            </a:r>
            <a:br>
              <a:rPr lang="hu-HU" sz="1400" dirty="0" smtClean="0"/>
            </a:br>
            <a:r>
              <a:rPr lang="en-US" sz="1400" dirty="0"/>
              <a:t/>
            </a:r>
            <a:br>
              <a:rPr lang="en-US" sz="1400" dirty="0"/>
            </a:br>
            <a:r>
              <a:rPr lang="hu-HU" sz="1400" dirty="0"/>
              <a:t>Néhol a szentelt sóból a jószágoknak is adtak, hogy ne legyenek betegek</a:t>
            </a:r>
            <a:r>
              <a:rPr lang="hu-HU" sz="1400" dirty="0" smtClean="0"/>
              <a:t>.</a:t>
            </a:r>
            <a:br>
              <a:rPr lang="hu-HU" sz="1400" dirty="0" smtClean="0"/>
            </a:br>
            <a:r>
              <a:rPr lang="hu-HU" sz="1400" dirty="0"/>
              <a:t/>
            </a:r>
            <a:br>
              <a:rPr lang="hu-HU" sz="1400" dirty="0"/>
            </a:br>
            <a:r>
              <a:rPr lang="hu-HU" sz="1400" dirty="0"/>
              <a:t>A fokhagymának a tormához </a:t>
            </a:r>
            <a:r>
              <a:rPr lang="hu-HU" sz="1400" dirty="0" smtClean="0"/>
              <a:t>és a </a:t>
            </a:r>
            <a:r>
              <a:rPr lang="hu-HU" sz="1400" dirty="0"/>
              <a:t>sóhoz hasonlóan gonoszűző erőt tulajdonítottak</a:t>
            </a:r>
            <a:r>
              <a:rPr lang="hu-HU" sz="1400" dirty="0" smtClean="0"/>
              <a:t>.</a:t>
            </a:r>
            <a:br>
              <a:rPr lang="hu-HU" sz="1400" dirty="0" smtClean="0"/>
            </a:br>
            <a:r>
              <a:rPr lang="en-US" sz="1400" dirty="0"/>
              <a:t/>
            </a:r>
            <a:br>
              <a:rPr lang="en-US" sz="1400" dirty="0"/>
            </a:br>
            <a:r>
              <a:rPr lang="hu-HU" sz="1400" dirty="0"/>
              <a:t>A kárpátaljai </a:t>
            </a:r>
            <a:r>
              <a:rPr lang="hu-HU" sz="1400" dirty="0" err="1"/>
              <a:t>Aklihegyen</a:t>
            </a:r>
            <a:r>
              <a:rPr lang="hu-HU" sz="1400" dirty="0"/>
              <a:t> húsvét reggel először ebből ettek. Azzal indokolták, hogy akkor a kígyó nyáron nem csípi meg őket. </a:t>
            </a:r>
            <a:r>
              <a:rPr lang="hu-HU" sz="1400" dirty="0" smtClean="0"/>
              <a:t>Vagyis </a:t>
            </a:r>
            <a:r>
              <a:rPr lang="hu-HU" sz="1400" dirty="0"/>
              <a:t>a gonosznak nincs hatalma felettük</a:t>
            </a:r>
            <a:r>
              <a:rPr lang="hu-HU" sz="1400" dirty="0" smtClean="0"/>
              <a:t>.</a:t>
            </a:r>
            <a:r>
              <a:rPr lang="en-US" sz="1400" dirty="0"/>
              <a:t/>
            </a:r>
            <a:br>
              <a:rPr lang="en-US" sz="1400" dirty="0"/>
            </a:br>
            <a:endParaRPr lang="en-US" sz="1400" dirty="0"/>
          </a:p>
        </p:txBody>
      </p:sp>
      <p:sp>
        <p:nvSpPr>
          <p:cNvPr id="29" name="Rectangle 28">
            <a:extLst>
              <a:ext uri="{FF2B5EF4-FFF2-40B4-BE49-F238E27FC236}">
                <a16:creationId xmlns:a16="http://schemas.microsoft.com/office/drawing/2014/main" id="{630182B0-3559-41D5-9EBC-0BD86BEDAD0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4" name="Kép 3" descr="A képen rajz látható&#10;&#10;Automatikusan generált leírás"/>
          <p:cNvPicPr>
            <a:picLocks noChangeAspect="1"/>
          </p:cNvPicPr>
          <p:nvPr/>
        </p:nvPicPr>
        <p:blipFill rotWithShape="1">
          <a:blip r:embed="rId6">
            <a:extLst>
              <a:ext uri="{28A0092B-C50C-407E-A947-70E740481C1C}">
                <a14:useLocalDpi xmlns:a14="http://schemas.microsoft.com/office/drawing/2010/main" val="0"/>
              </a:ext>
            </a:extLst>
          </a:blip>
          <a:srcRect r="39472"/>
          <a:stretch/>
        </p:blipFill>
        <p:spPr>
          <a:xfrm>
            <a:off x="10437490" y="0"/>
            <a:ext cx="696674" cy="1352282"/>
          </a:xfrm>
          <a:prstGeom prst="rect">
            <a:avLst/>
          </a:prstGeom>
        </p:spPr>
      </p:pic>
      <p:sp>
        <p:nvSpPr>
          <p:cNvPr id="27" name="Freeform 36">
            <a:extLst>
              <a:ext uri="{FF2B5EF4-FFF2-40B4-BE49-F238E27FC236}">
                <a16:creationId xmlns:a16="http://schemas.microsoft.com/office/drawing/2014/main" id="{B24996F8-180C-4DCB-8A26-DFA336CDEFB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413666" y="0"/>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nchorCtr="0">
            <a:noAutofit/>
          </a:bodyPr>
          <a:lstStyle/>
          <a:p>
            <a:pPr algn="ctr"/>
            <a:endParaRPr lang="en-US"/>
          </a:p>
        </p:txBody>
      </p:sp>
      <p:pic>
        <p:nvPicPr>
          <p:cNvPr id="3" name="Kép 2"/>
          <p:cNvPicPr>
            <a:picLocks noChangeAspect="1"/>
          </p:cNvPicPr>
          <p:nvPr/>
        </p:nvPicPr>
        <p:blipFill rotWithShape="1">
          <a:blip r:embed="rId7">
            <a:extLst>
              <a:ext uri="{28A0092B-C50C-407E-A947-70E740481C1C}">
                <a14:useLocalDpi xmlns:a14="http://schemas.microsoft.com/office/drawing/2010/main" val="0"/>
              </a:ext>
            </a:extLst>
          </a:blip>
          <a:srcRect l="3875" t="-2520" r="2316" b="-591"/>
          <a:stretch/>
        </p:blipFill>
        <p:spPr>
          <a:xfrm>
            <a:off x="-55556" y="-162560"/>
            <a:ext cx="7624756" cy="7071360"/>
          </a:xfrm>
          <a:prstGeom prst="rect">
            <a:avLst/>
          </a:prstGeom>
        </p:spPr>
      </p:pic>
      <p:sp>
        <p:nvSpPr>
          <p:cNvPr id="16" name="Szövegdoboz 15"/>
          <p:cNvSpPr txBox="1"/>
          <p:nvPr/>
        </p:nvSpPr>
        <p:spPr>
          <a:xfrm>
            <a:off x="271187" y="6096000"/>
            <a:ext cx="7142479" cy="646331"/>
          </a:xfrm>
          <a:prstGeom prst="rect">
            <a:avLst/>
          </a:prstGeom>
          <a:solidFill>
            <a:schemeClr val="bg2"/>
          </a:solidFill>
        </p:spPr>
        <p:txBody>
          <a:bodyPr wrap="square" rtlCol="0">
            <a:spAutoFit/>
          </a:bodyPr>
          <a:lstStyle/>
          <a:p>
            <a:r>
              <a:rPr lang="hu-HU" dirty="0"/>
              <a:t>Megszentelt só a kosárban Nevetlenfaluban. Batári Zsuzsanna, 2005.</a:t>
            </a:r>
            <a:endParaRPr lang="hu-HU" b="1" dirty="0"/>
          </a:p>
        </p:txBody>
      </p:sp>
    </p:spTree>
    <p:extLst>
      <p:ext uri="{BB962C8B-B14F-4D97-AF65-F5344CB8AC3E}">
        <p14:creationId xmlns:p14="http://schemas.microsoft.com/office/powerpoint/2010/main" val="18976708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F19BAF3-7E20-4B9D-B544-BABAEEA1FA75}"/>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5" name="Picture 14">
            <a:extLst>
              <a:ext uri="{FF2B5EF4-FFF2-40B4-BE49-F238E27FC236}">
                <a16:creationId xmlns:a16="http://schemas.microsoft.com/office/drawing/2014/main" id="{950648F4-ABCD-4DF0-8641-76CFB2354721}"/>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7" name="Oval 16">
            <a:extLst>
              <a:ext uri="{FF2B5EF4-FFF2-40B4-BE49-F238E27FC236}">
                <a16:creationId xmlns:a16="http://schemas.microsoft.com/office/drawing/2014/main" id="{989BE678-777B-482A-A616-FEDC47B162E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19" name="Picture 18">
            <a:extLst>
              <a:ext uri="{FF2B5EF4-FFF2-40B4-BE49-F238E27FC236}">
                <a16:creationId xmlns:a16="http://schemas.microsoft.com/office/drawing/2014/main" id="{CF1EB4BD-9C7E-4AA3-9681-C7EB0DA6250B}"/>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21" name="Picture 20">
            <a:extLst>
              <a:ext uri="{FF2B5EF4-FFF2-40B4-BE49-F238E27FC236}">
                <a16:creationId xmlns:a16="http://schemas.microsoft.com/office/drawing/2014/main" id="{94AAE3AA-3759-4D28-B0EF-575F25A5146C}"/>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3" name="Rectangle 22">
            <a:extLst>
              <a:ext uri="{FF2B5EF4-FFF2-40B4-BE49-F238E27FC236}">
                <a16:creationId xmlns:a16="http://schemas.microsoft.com/office/drawing/2014/main" id="{D28BE0C3-2102-4820-B88B-A448B1840D1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5" name="Rectangle 24">
            <a:extLst>
              <a:ext uri="{FF2B5EF4-FFF2-40B4-BE49-F238E27FC236}">
                <a16:creationId xmlns:a16="http://schemas.microsoft.com/office/drawing/2014/main" id="{F3F4807A-5068-4492-8025-D75F320E908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Cím 1"/>
          <p:cNvSpPr>
            <a:spLocks noGrp="1"/>
          </p:cNvSpPr>
          <p:nvPr>
            <p:ph type="title"/>
          </p:nvPr>
        </p:nvSpPr>
        <p:spPr>
          <a:xfrm>
            <a:off x="7860698" y="2042160"/>
            <a:ext cx="4331301" cy="4815840"/>
          </a:xfrm>
        </p:spPr>
        <p:txBody>
          <a:bodyPr vert="horz" lIns="91440" tIns="45720" rIns="91440" bIns="45720" rtlCol="0" anchor="t">
            <a:normAutofit/>
          </a:bodyPr>
          <a:lstStyle/>
          <a:p>
            <a:r>
              <a:rPr lang="hu-HU" sz="2800" b="1" dirty="0" smtClean="0"/>
              <a:t>Gyertya</a:t>
            </a:r>
            <a:r>
              <a:rPr lang="hu-HU" sz="2000" b="1" dirty="0" smtClean="0"/>
              <a:t/>
            </a:r>
            <a:br>
              <a:rPr lang="hu-HU" sz="2000" b="1" dirty="0" smtClean="0"/>
            </a:br>
            <a:r>
              <a:rPr lang="en-US" sz="2000" dirty="0"/>
              <a:t/>
            </a:r>
            <a:br>
              <a:rPr lang="en-US" sz="2000" dirty="0"/>
            </a:br>
            <a:r>
              <a:rPr lang="hu-HU" sz="1400" dirty="0"/>
              <a:t>A gyertya az örök világosságnak, a feltámadt Krisztusnak a szimbóluma, aki így szólt: „Én vagyok a világ világossága.”</a:t>
            </a:r>
            <a:endParaRPr lang="en-US" sz="1400" dirty="0"/>
          </a:p>
        </p:txBody>
      </p:sp>
      <p:sp>
        <p:nvSpPr>
          <p:cNvPr id="29" name="Rectangle 28">
            <a:extLst>
              <a:ext uri="{FF2B5EF4-FFF2-40B4-BE49-F238E27FC236}">
                <a16:creationId xmlns:a16="http://schemas.microsoft.com/office/drawing/2014/main" id="{630182B0-3559-41D5-9EBC-0BD86BEDAD0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4" name="Kép 3" descr="A képen rajz látható&#10;&#10;Automatikusan generált leírás"/>
          <p:cNvPicPr>
            <a:picLocks noChangeAspect="1"/>
          </p:cNvPicPr>
          <p:nvPr/>
        </p:nvPicPr>
        <p:blipFill rotWithShape="1">
          <a:blip r:embed="rId6">
            <a:extLst>
              <a:ext uri="{28A0092B-C50C-407E-A947-70E740481C1C}">
                <a14:useLocalDpi xmlns:a14="http://schemas.microsoft.com/office/drawing/2010/main" val="0"/>
              </a:ext>
            </a:extLst>
          </a:blip>
          <a:srcRect r="39472"/>
          <a:stretch/>
        </p:blipFill>
        <p:spPr>
          <a:xfrm>
            <a:off x="10437490" y="0"/>
            <a:ext cx="696674" cy="1352282"/>
          </a:xfrm>
          <a:prstGeom prst="rect">
            <a:avLst/>
          </a:prstGeom>
        </p:spPr>
      </p:pic>
      <p:sp>
        <p:nvSpPr>
          <p:cNvPr id="27" name="Freeform 36">
            <a:extLst>
              <a:ext uri="{FF2B5EF4-FFF2-40B4-BE49-F238E27FC236}">
                <a16:creationId xmlns:a16="http://schemas.microsoft.com/office/drawing/2014/main" id="{B24996F8-180C-4DCB-8A26-DFA336CDEFB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413666" y="0"/>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nchorCtr="0">
            <a:noAutofit/>
          </a:bodyPr>
          <a:lstStyle/>
          <a:p>
            <a:pPr algn="ctr"/>
            <a:endParaRPr lang="en-US"/>
          </a:p>
        </p:txBody>
      </p:sp>
      <p:pic>
        <p:nvPicPr>
          <p:cNvPr id="3" name="Kép 2"/>
          <p:cNvPicPr>
            <a:picLocks noChangeAspect="1"/>
          </p:cNvPicPr>
          <p:nvPr/>
        </p:nvPicPr>
        <p:blipFill rotWithShape="1">
          <a:blip r:embed="rId7">
            <a:extLst>
              <a:ext uri="{28A0092B-C50C-407E-A947-70E740481C1C}">
                <a14:useLocalDpi xmlns:a14="http://schemas.microsoft.com/office/drawing/2010/main" val="0"/>
              </a:ext>
            </a:extLst>
          </a:blip>
          <a:srcRect l="5666" r="10112"/>
          <a:stretch/>
        </p:blipFill>
        <p:spPr>
          <a:xfrm>
            <a:off x="0" y="0"/>
            <a:ext cx="7548041" cy="6858000"/>
          </a:xfrm>
          <a:prstGeom prst="rect">
            <a:avLst/>
          </a:prstGeom>
        </p:spPr>
      </p:pic>
      <p:sp>
        <p:nvSpPr>
          <p:cNvPr id="16" name="Szövegdoboz 15"/>
          <p:cNvSpPr txBox="1"/>
          <p:nvPr/>
        </p:nvSpPr>
        <p:spPr>
          <a:xfrm>
            <a:off x="159418" y="6076950"/>
            <a:ext cx="7064341" cy="646331"/>
          </a:xfrm>
          <a:prstGeom prst="rect">
            <a:avLst/>
          </a:prstGeom>
          <a:solidFill>
            <a:schemeClr val="bg2"/>
          </a:solidFill>
        </p:spPr>
        <p:txBody>
          <a:bodyPr wrap="square" rtlCol="0">
            <a:spAutoFit/>
          </a:bodyPr>
          <a:lstStyle/>
          <a:p>
            <a:r>
              <a:rPr lang="hu-HU" dirty="0"/>
              <a:t>Ételszenteléskor meggyújtják a gyertyákat Nevetlenfaluban. Vass Erika, 2005.</a:t>
            </a:r>
            <a:endParaRPr lang="en-US" dirty="0"/>
          </a:p>
        </p:txBody>
      </p:sp>
    </p:spTree>
    <p:extLst>
      <p:ext uri="{BB962C8B-B14F-4D97-AF65-F5344CB8AC3E}">
        <p14:creationId xmlns:p14="http://schemas.microsoft.com/office/powerpoint/2010/main" val="24462806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a:p>
        </p:txBody>
      </p:sp>
      <p:sp>
        <p:nvSpPr>
          <p:cNvPr id="3" name="Tartalom helye 2"/>
          <p:cNvSpPr>
            <a:spLocks noGrp="1"/>
          </p:cNvSpPr>
          <p:nvPr>
            <p:ph idx="1"/>
          </p:nvPr>
        </p:nvSpPr>
        <p:spPr/>
        <p:txBody>
          <a:bodyPr>
            <a:normAutofit/>
          </a:bodyPr>
          <a:lstStyle/>
          <a:p>
            <a:pPr marL="0" indent="0" algn="ctr">
              <a:buNone/>
            </a:pPr>
            <a:r>
              <a:rPr lang="hu-HU" sz="2800" dirty="0" smtClean="0"/>
              <a:t>Felhasznált irodalom</a:t>
            </a:r>
          </a:p>
          <a:p>
            <a:pPr marL="0" indent="0" algn="ctr">
              <a:buNone/>
            </a:pPr>
            <a:r>
              <a:rPr lang="hu-HU" sz="1400" dirty="0" smtClean="0"/>
              <a:t>Bálint Sándor</a:t>
            </a:r>
          </a:p>
          <a:p>
            <a:pPr marL="0" indent="0" algn="ctr">
              <a:buNone/>
            </a:pPr>
            <a:r>
              <a:rPr lang="hu-HU" sz="1400" dirty="0" smtClean="0"/>
              <a:t>1977	Karácsony, húsvét, pünkösd. Budapest</a:t>
            </a:r>
          </a:p>
          <a:p>
            <a:pPr marL="0" indent="0" algn="ctr">
              <a:buNone/>
            </a:pPr>
            <a:r>
              <a:rPr lang="hu-HU" sz="1400" dirty="0" smtClean="0"/>
              <a:t>1980	A </a:t>
            </a:r>
            <a:r>
              <a:rPr lang="hu-HU" sz="1400" dirty="0" err="1" smtClean="0"/>
              <a:t>szögedi</a:t>
            </a:r>
            <a:r>
              <a:rPr lang="hu-HU" sz="1400" dirty="0" smtClean="0"/>
              <a:t> nemzet. A szegedi nagytáj népélete III. Szeged</a:t>
            </a:r>
          </a:p>
          <a:p>
            <a:pPr marL="0" indent="0" algn="ctr">
              <a:buNone/>
            </a:pPr>
            <a:r>
              <a:rPr lang="hu-HU" sz="1400" dirty="0" smtClean="0"/>
              <a:t>Magyar Katolikus Lexikon</a:t>
            </a:r>
          </a:p>
          <a:p>
            <a:pPr marL="0" indent="0" algn="ctr">
              <a:buNone/>
            </a:pPr>
            <a:r>
              <a:rPr lang="hu-HU" sz="1400" dirty="0">
                <a:hlinkClick r:id="rId2"/>
              </a:rPr>
              <a:t>http://lexikon.katolikus.hu/</a:t>
            </a:r>
            <a:endParaRPr lang="hu-HU" sz="1400" dirty="0" smtClean="0"/>
          </a:p>
          <a:p>
            <a:pPr marL="0" indent="0" algn="ctr">
              <a:buNone/>
            </a:pPr>
            <a:endParaRPr lang="hu-HU" sz="1400" dirty="0"/>
          </a:p>
          <a:p>
            <a:pPr algn="ctr"/>
            <a:endParaRPr lang="hu-HU" sz="1400" dirty="0" smtClean="0"/>
          </a:p>
          <a:p>
            <a:pPr marL="0" indent="0" algn="ctr">
              <a:buNone/>
            </a:pPr>
            <a:r>
              <a:rPr lang="hu-HU" sz="2800" dirty="0"/>
              <a:t>Ö</a:t>
            </a:r>
            <a:r>
              <a:rPr lang="hu-HU" sz="2800" dirty="0" smtClean="0"/>
              <a:t>sszeállította:</a:t>
            </a:r>
          </a:p>
          <a:p>
            <a:pPr marL="0" indent="0" algn="ctr">
              <a:buNone/>
            </a:pPr>
            <a:r>
              <a:rPr lang="hu-HU" sz="1400" dirty="0" smtClean="0"/>
              <a:t>Vass Erika, Szabadtéri Néprajzi Múzeum</a:t>
            </a:r>
            <a:endParaRPr lang="hu-HU" sz="1400" dirty="0"/>
          </a:p>
        </p:txBody>
      </p:sp>
      <p:pic>
        <p:nvPicPr>
          <p:cNvPr id="4" name="Kép 3" descr="A képen rajz látható&#10;&#10;Automatikusan generált leírás"/>
          <p:cNvPicPr>
            <a:picLocks noChangeAspect="1"/>
          </p:cNvPicPr>
          <p:nvPr/>
        </p:nvPicPr>
        <p:blipFill rotWithShape="1">
          <a:blip r:embed="rId3">
            <a:extLst>
              <a:ext uri="{28A0092B-C50C-407E-A947-70E740481C1C}">
                <a14:useLocalDpi xmlns:a14="http://schemas.microsoft.com/office/drawing/2010/main" val="0"/>
              </a:ext>
            </a:extLst>
          </a:blip>
          <a:srcRect r="39472"/>
          <a:stretch/>
        </p:blipFill>
        <p:spPr>
          <a:xfrm>
            <a:off x="10437490" y="0"/>
            <a:ext cx="696674" cy="1352282"/>
          </a:xfrm>
          <a:prstGeom prst="rect">
            <a:avLst/>
          </a:prstGeom>
        </p:spPr>
      </p:pic>
    </p:spTree>
    <p:extLst>
      <p:ext uri="{BB962C8B-B14F-4D97-AF65-F5344CB8AC3E}">
        <p14:creationId xmlns:p14="http://schemas.microsoft.com/office/powerpoint/2010/main" val="29743507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F19BAF3-7E20-4B9D-B544-BABAEEA1FA75}"/>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5" name="Picture 14">
            <a:extLst>
              <a:ext uri="{FF2B5EF4-FFF2-40B4-BE49-F238E27FC236}">
                <a16:creationId xmlns:a16="http://schemas.microsoft.com/office/drawing/2014/main" id="{950648F4-ABCD-4DF0-8641-76CFB2354721}"/>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7" name="Oval 16">
            <a:extLst>
              <a:ext uri="{FF2B5EF4-FFF2-40B4-BE49-F238E27FC236}">
                <a16:creationId xmlns:a16="http://schemas.microsoft.com/office/drawing/2014/main" id="{989BE678-777B-482A-A616-FEDC47B162E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19" name="Picture 18">
            <a:extLst>
              <a:ext uri="{FF2B5EF4-FFF2-40B4-BE49-F238E27FC236}">
                <a16:creationId xmlns:a16="http://schemas.microsoft.com/office/drawing/2014/main" id="{CF1EB4BD-9C7E-4AA3-9681-C7EB0DA6250B}"/>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21" name="Picture 20">
            <a:extLst>
              <a:ext uri="{FF2B5EF4-FFF2-40B4-BE49-F238E27FC236}">
                <a16:creationId xmlns:a16="http://schemas.microsoft.com/office/drawing/2014/main" id="{94AAE3AA-3759-4D28-B0EF-575F25A5146C}"/>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3" name="Rectangle 22">
            <a:extLst>
              <a:ext uri="{FF2B5EF4-FFF2-40B4-BE49-F238E27FC236}">
                <a16:creationId xmlns:a16="http://schemas.microsoft.com/office/drawing/2014/main" id="{D28BE0C3-2102-4820-B88B-A448B1840D1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5" name="Rectangle 24">
            <a:extLst>
              <a:ext uri="{FF2B5EF4-FFF2-40B4-BE49-F238E27FC236}">
                <a16:creationId xmlns:a16="http://schemas.microsoft.com/office/drawing/2014/main" id="{F3F4807A-5068-4492-8025-D75F320E908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Cím 1"/>
          <p:cNvSpPr>
            <a:spLocks noGrp="1"/>
          </p:cNvSpPr>
          <p:nvPr>
            <p:ph type="title"/>
          </p:nvPr>
        </p:nvSpPr>
        <p:spPr>
          <a:xfrm>
            <a:off x="7623424" y="765313"/>
            <a:ext cx="4568575" cy="6092687"/>
          </a:xfrm>
        </p:spPr>
        <p:txBody>
          <a:bodyPr vert="horz" lIns="91440" tIns="45720" rIns="91440" bIns="45720" rtlCol="0" anchor="t">
            <a:noAutofit/>
          </a:bodyPr>
          <a:lstStyle/>
          <a:p>
            <a:r>
              <a:rPr lang="hu-HU" sz="2800" b="1" dirty="0" smtClean="0">
                <a:solidFill>
                  <a:schemeClr val="tx1"/>
                </a:solidFill>
              </a:rPr>
              <a:t>A húsvét</a:t>
            </a:r>
            <a:r>
              <a:rPr lang="hu-HU" sz="2000" b="1" dirty="0" smtClean="0">
                <a:solidFill>
                  <a:schemeClr val="tx1"/>
                </a:solidFill>
              </a:rPr>
              <a:t/>
            </a:r>
            <a:br>
              <a:rPr lang="hu-HU" sz="2000" b="1" dirty="0" smtClean="0">
                <a:solidFill>
                  <a:schemeClr val="tx1"/>
                </a:solidFill>
              </a:rPr>
            </a:br>
            <a:r>
              <a:rPr lang="hu-HU" sz="2000" b="1" dirty="0" smtClean="0">
                <a:solidFill>
                  <a:schemeClr val="tx1"/>
                </a:solidFill>
              </a:rPr>
              <a:t/>
            </a:r>
            <a:br>
              <a:rPr lang="hu-HU" sz="2000" b="1" dirty="0" smtClean="0">
                <a:solidFill>
                  <a:schemeClr val="tx1"/>
                </a:solidFill>
              </a:rPr>
            </a:br>
            <a:r>
              <a:rPr lang="hu-HU" sz="1400" dirty="0" smtClean="0">
                <a:solidFill>
                  <a:schemeClr val="tx1"/>
                </a:solidFill>
              </a:rPr>
              <a:t>Évszázadokon </a:t>
            </a:r>
            <a:r>
              <a:rPr lang="hu-HU" sz="1400" dirty="0">
                <a:solidFill>
                  <a:schemeClr val="tx1"/>
                </a:solidFill>
              </a:rPr>
              <a:t>keresztül a 40 napos nagyböjti időszak után húsvétvasárnap, Jézus feltámadásának ünnepén vettek először húst, állati eredetű tojást és tejterméket magukhoz az emberek. (A görög katolikusok és ortodox ma sem fogyasztanak tojást és tejtermékeket böjt idején.) </a:t>
            </a:r>
            <a:r>
              <a:rPr lang="hu-HU" sz="1400" dirty="0" smtClean="0">
                <a:solidFill>
                  <a:schemeClr val="tx1"/>
                </a:solidFill>
              </a:rPr>
              <a:t/>
            </a:r>
            <a:br>
              <a:rPr lang="hu-HU" sz="1400" dirty="0" smtClean="0">
                <a:solidFill>
                  <a:schemeClr val="tx1"/>
                </a:solidFill>
              </a:rPr>
            </a:br>
            <a:r>
              <a:rPr lang="en-US" sz="1400" dirty="0">
                <a:solidFill>
                  <a:schemeClr val="tx1"/>
                </a:solidFill>
              </a:rPr>
              <a:t/>
            </a:r>
            <a:br>
              <a:rPr lang="en-US" sz="1400" dirty="0">
                <a:solidFill>
                  <a:schemeClr val="tx1"/>
                </a:solidFill>
              </a:rPr>
            </a:br>
            <a:r>
              <a:rPr lang="hu-HU" sz="1400" dirty="0">
                <a:solidFill>
                  <a:schemeClr val="tx1"/>
                </a:solidFill>
              </a:rPr>
              <a:t>Fontos szabály volt, hogy először a vasárnap hajnalban megszentelt ételekből egyenek</a:t>
            </a:r>
            <a:r>
              <a:rPr lang="hu-HU" sz="1400" dirty="0" smtClean="0">
                <a:solidFill>
                  <a:schemeClr val="tx1"/>
                </a:solidFill>
              </a:rPr>
              <a:t>.</a:t>
            </a:r>
            <a:br>
              <a:rPr lang="hu-HU" sz="1400" dirty="0" smtClean="0">
                <a:solidFill>
                  <a:schemeClr val="tx1"/>
                </a:solidFill>
              </a:rPr>
            </a:br>
            <a:r>
              <a:rPr lang="en-US" sz="1400" dirty="0">
                <a:solidFill>
                  <a:schemeClr val="tx1"/>
                </a:solidFill>
              </a:rPr>
              <a:t/>
            </a:r>
            <a:br>
              <a:rPr lang="en-US" sz="1400" dirty="0">
                <a:solidFill>
                  <a:schemeClr val="tx1"/>
                </a:solidFill>
              </a:rPr>
            </a:br>
            <a:r>
              <a:rPr lang="hu-HU" sz="1400" dirty="0">
                <a:solidFill>
                  <a:schemeClr val="tx1"/>
                </a:solidFill>
              </a:rPr>
              <a:t>Egyes helyeken csak az ehetett a </a:t>
            </a:r>
            <a:r>
              <a:rPr lang="hu-HU" sz="1400" i="1" dirty="0">
                <a:solidFill>
                  <a:schemeClr val="tx1"/>
                </a:solidFill>
              </a:rPr>
              <a:t>szenteltből</a:t>
            </a:r>
            <a:r>
              <a:rPr lang="hu-HU" sz="1400" dirty="0">
                <a:solidFill>
                  <a:schemeClr val="tx1"/>
                </a:solidFill>
              </a:rPr>
              <a:t>, aki megtartotta a </a:t>
            </a:r>
            <a:r>
              <a:rPr lang="hu-HU" sz="1400" dirty="0" smtClean="0">
                <a:solidFill>
                  <a:schemeClr val="tx1"/>
                </a:solidFill>
              </a:rPr>
              <a:t>nagyböjtöt, meggyónt és </a:t>
            </a:r>
            <a:r>
              <a:rPr lang="hu-HU" sz="1400" dirty="0">
                <a:solidFill>
                  <a:schemeClr val="tx1"/>
                </a:solidFill>
              </a:rPr>
              <a:t>megáldozott. Volt, ahol a koldusoknak is adtak belőle.</a:t>
            </a:r>
            <a:r>
              <a:rPr lang="hu-HU" sz="2000" dirty="0" smtClean="0">
                <a:solidFill>
                  <a:schemeClr val="tx1"/>
                </a:solidFill>
              </a:rPr>
              <a:t/>
            </a:r>
            <a:br>
              <a:rPr lang="hu-HU" sz="2000" dirty="0" smtClean="0">
                <a:solidFill>
                  <a:schemeClr val="tx1"/>
                </a:solidFill>
              </a:rPr>
            </a:br>
            <a:r>
              <a:rPr lang="en-US" sz="2000" b="1" dirty="0" smtClean="0">
                <a:solidFill>
                  <a:schemeClr val="tx1"/>
                </a:solidFill>
              </a:rPr>
              <a:t/>
            </a:r>
            <a:br>
              <a:rPr lang="en-US" sz="2000" b="1" dirty="0" smtClean="0">
                <a:solidFill>
                  <a:schemeClr val="tx1"/>
                </a:solidFill>
              </a:rPr>
            </a:br>
            <a:endParaRPr lang="en-US" sz="2000" b="1" dirty="0">
              <a:solidFill>
                <a:schemeClr val="tx1"/>
              </a:solidFill>
            </a:endParaRPr>
          </a:p>
        </p:txBody>
      </p:sp>
      <p:sp>
        <p:nvSpPr>
          <p:cNvPr id="29" name="Rectangle 28">
            <a:extLst>
              <a:ext uri="{FF2B5EF4-FFF2-40B4-BE49-F238E27FC236}">
                <a16:creationId xmlns:a16="http://schemas.microsoft.com/office/drawing/2014/main" id="{630182B0-3559-41D5-9EBC-0BD86BEDAD0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4" name="Kép 3" descr="A képen rajz látható&#10;&#10;Automatikusan generált leírás"/>
          <p:cNvPicPr>
            <a:picLocks noChangeAspect="1"/>
          </p:cNvPicPr>
          <p:nvPr/>
        </p:nvPicPr>
        <p:blipFill rotWithShape="1">
          <a:blip r:embed="rId6">
            <a:extLst>
              <a:ext uri="{28A0092B-C50C-407E-A947-70E740481C1C}">
                <a14:useLocalDpi xmlns:a14="http://schemas.microsoft.com/office/drawing/2010/main" val="0"/>
              </a:ext>
            </a:extLst>
          </a:blip>
          <a:srcRect r="39472"/>
          <a:stretch/>
        </p:blipFill>
        <p:spPr>
          <a:xfrm>
            <a:off x="10437490" y="0"/>
            <a:ext cx="696674" cy="1352282"/>
          </a:xfrm>
          <a:prstGeom prst="rect">
            <a:avLst/>
          </a:prstGeom>
        </p:spPr>
      </p:pic>
      <p:pic>
        <p:nvPicPr>
          <p:cNvPr id="5" name="Kép 4"/>
          <p:cNvPicPr>
            <a:picLocks noChangeAspect="1"/>
          </p:cNvPicPr>
          <p:nvPr/>
        </p:nvPicPr>
        <p:blipFill rotWithShape="1">
          <a:blip r:embed="rId7">
            <a:extLst>
              <a:ext uri="{28A0092B-C50C-407E-A947-70E740481C1C}">
                <a14:useLocalDpi xmlns:a14="http://schemas.microsoft.com/office/drawing/2010/main" val="0"/>
              </a:ext>
            </a:extLst>
          </a:blip>
          <a:srcRect l="1" r="-4845"/>
          <a:stretch/>
        </p:blipFill>
        <p:spPr>
          <a:xfrm>
            <a:off x="-349672" y="0"/>
            <a:ext cx="8244205" cy="6858000"/>
          </a:xfrm>
          <a:prstGeom prst="rect">
            <a:avLst/>
          </a:prstGeom>
        </p:spPr>
      </p:pic>
      <p:sp>
        <p:nvSpPr>
          <p:cNvPr id="27" name="Freeform 36">
            <a:extLst>
              <a:ext uri="{FF2B5EF4-FFF2-40B4-BE49-F238E27FC236}">
                <a16:creationId xmlns:a16="http://schemas.microsoft.com/office/drawing/2014/main" id="{B24996F8-180C-4DCB-8A26-DFA336CDEFB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413666" y="0"/>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nchorCtr="0">
            <a:noAutofit/>
          </a:bodyPr>
          <a:lstStyle/>
          <a:p>
            <a:pPr algn="ctr"/>
            <a:endParaRPr lang="en-US"/>
          </a:p>
        </p:txBody>
      </p:sp>
      <p:sp>
        <p:nvSpPr>
          <p:cNvPr id="9" name="Szövegdoboz 8"/>
          <p:cNvSpPr txBox="1"/>
          <p:nvPr/>
        </p:nvSpPr>
        <p:spPr>
          <a:xfrm>
            <a:off x="655983" y="6241774"/>
            <a:ext cx="4844596" cy="338554"/>
          </a:xfrm>
          <a:prstGeom prst="rect">
            <a:avLst/>
          </a:prstGeom>
          <a:solidFill>
            <a:schemeClr val="bg2"/>
          </a:solidFill>
        </p:spPr>
        <p:txBody>
          <a:bodyPr wrap="none" rtlCol="0">
            <a:spAutoFit/>
          </a:bodyPr>
          <a:lstStyle/>
          <a:p>
            <a:r>
              <a:rPr lang="hu-HU" sz="1600" dirty="0"/>
              <a:t>Ételszentelés Nevetlenfaluban. Vass Erika, 2005.</a:t>
            </a:r>
            <a:endParaRPr lang="en-US" sz="1600" dirty="0"/>
          </a:p>
        </p:txBody>
      </p:sp>
    </p:spTree>
    <p:extLst>
      <p:ext uri="{BB962C8B-B14F-4D97-AF65-F5344CB8AC3E}">
        <p14:creationId xmlns:p14="http://schemas.microsoft.com/office/powerpoint/2010/main" val="30318850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F19BAF3-7E20-4B9D-B544-BABAEEA1FA75}"/>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5" name="Picture 14">
            <a:extLst>
              <a:ext uri="{FF2B5EF4-FFF2-40B4-BE49-F238E27FC236}">
                <a16:creationId xmlns:a16="http://schemas.microsoft.com/office/drawing/2014/main" id="{950648F4-ABCD-4DF0-8641-76CFB2354721}"/>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7" name="Oval 16">
            <a:extLst>
              <a:ext uri="{FF2B5EF4-FFF2-40B4-BE49-F238E27FC236}">
                <a16:creationId xmlns:a16="http://schemas.microsoft.com/office/drawing/2014/main" id="{989BE678-777B-482A-A616-FEDC47B162E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19" name="Picture 18">
            <a:extLst>
              <a:ext uri="{FF2B5EF4-FFF2-40B4-BE49-F238E27FC236}">
                <a16:creationId xmlns:a16="http://schemas.microsoft.com/office/drawing/2014/main" id="{CF1EB4BD-9C7E-4AA3-9681-C7EB0DA6250B}"/>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21" name="Picture 20">
            <a:extLst>
              <a:ext uri="{FF2B5EF4-FFF2-40B4-BE49-F238E27FC236}">
                <a16:creationId xmlns:a16="http://schemas.microsoft.com/office/drawing/2014/main" id="{94AAE3AA-3759-4D28-B0EF-575F25A5146C}"/>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3" name="Rectangle 22">
            <a:extLst>
              <a:ext uri="{FF2B5EF4-FFF2-40B4-BE49-F238E27FC236}">
                <a16:creationId xmlns:a16="http://schemas.microsoft.com/office/drawing/2014/main" id="{D28BE0C3-2102-4820-B88B-A448B1840D1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5" name="Rectangle 24">
            <a:extLst>
              <a:ext uri="{FF2B5EF4-FFF2-40B4-BE49-F238E27FC236}">
                <a16:creationId xmlns:a16="http://schemas.microsoft.com/office/drawing/2014/main" id="{F3F4807A-5068-4492-8025-D75F320E908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Cím 1"/>
          <p:cNvSpPr>
            <a:spLocks noGrp="1"/>
          </p:cNvSpPr>
          <p:nvPr>
            <p:ph type="title"/>
          </p:nvPr>
        </p:nvSpPr>
        <p:spPr>
          <a:xfrm>
            <a:off x="7413666" y="1401977"/>
            <a:ext cx="4568575" cy="5376509"/>
          </a:xfrm>
        </p:spPr>
        <p:txBody>
          <a:bodyPr vert="horz" lIns="91440" tIns="45720" rIns="91440" bIns="45720" rtlCol="0" anchor="t">
            <a:noAutofit/>
          </a:bodyPr>
          <a:lstStyle/>
          <a:p>
            <a:r>
              <a:rPr lang="hu-HU" sz="2800" b="1" dirty="0" smtClean="0"/>
              <a:t>Az ételszentelés</a:t>
            </a:r>
            <a:r>
              <a:rPr lang="hu-HU" sz="1800" b="1" dirty="0" smtClean="0"/>
              <a:t/>
            </a:r>
            <a:br>
              <a:rPr lang="hu-HU" sz="1800" b="1" dirty="0" smtClean="0"/>
            </a:br>
            <a:r>
              <a:rPr lang="en-US" sz="1800" b="1" dirty="0" smtClean="0"/>
              <a:t/>
            </a:r>
            <a:br>
              <a:rPr lang="en-US" sz="1800" b="1" dirty="0" smtClean="0"/>
            </a:br>
            <a:r>
              <a:rPr lang="hu-HU" sz="1400" dirty="0" smtClean="0"/>
              <a:t>Az ételszentelés a 7. századtól ismert szokás. Görög katolikusok és egyes helyeken római katolikusok körében napjainkban is bevett gyakorlat. </a:t>
            </a:r>
            <a:br>
              <a:rPr lang="hu-HU" sz="1400" dirty="0" smtClean="0"/>
            </a:br>
            <a:r>
              <a:rPr lang="en-US" sz="1400" dirty="0" smtClean="0"/>
              <a:t/>
            </a:r>
            <a:br>
              <a:rPr lang="en-US" sz="1400" dirty="0" smtClean="0"/>
            </a:br>
            <a:r>
              <a:rPr lang="hu-HU" sz="1400" dirty="0" smtClean="0"/>
              <a:t>Ahol már nem volt szokás a templomi ételszentelés, ott a családfő hintette meg szenteltvízzel étkezés előtt az ételeket.</a:t>
            </a:r>
            <a:br>
              <a:rPr lang="hu-HU" sz="1400" dirty="0" smtClean="0"/>
            </a:br>
            <a:r>
              <a:rPr lang="en-US" sz="1400" dirty="0" smtClean="0"/>
              <a:t/>
            </a:r>
            <a:br>
              <a:rPr lang="en-US" sz="1400" dirty="0" smtClean="0"/>
            </a:br>
            <a:r>
              <a:rPr lang="hu-HU" sz="1400" dirty="0" smtClean="0"/>
              <a:t>A hívek az ételeket húsvétvasárnap reggel kosárban viszik a templomba, ahol a pap megszenteli azokat.</a:t>
            </a:r>
            <a:br>
              <a:rPr lang="hu-HU" sz="1400" dirty="0" smtClean="0"/>
            </a:br>
            <a:r>
              <a:rPr lang="en-US" sz="1400" dirty="0" smtClean="0"/>
              <a:t/>
            </a:r>
            <a:br>
              <a:rPr lang="en-US" sz="1400" dirty="0" smtClean="0"/>
            </a:br>
            <a:r>
              <a:rPr lang="hu-HU" sz="1400" dirty="0" smtClean="0"/>
              <a:t>A megszentelt ételeket a Kárpát-medencében </a:t>
            </a:r>
            <a:r>
              <a:rPr lang="hu-HU" sz="1400" i="1" dirty="0" err="1" smtClean="0"/>
              <a:t>kókonya</a:t>
            </a:r>
            <a:r>
              <a:rPr lang="hu-HU" sz="1400" dirty="0" smtClean="0"/>
              <a:t> vagy </a:t>
            </a:r>
            <a:r>
              <a:rPr lang="hu-HU" sz="1400" i="1" dirty="0" smtClean="0"/>
              <a:t>pászka</a:t>
            </a:r>
            <a:r>
              <a:rPr lang="hu-HU" sz="1400" dirty="0" smtClean="0"/>
              <a:t> névvel illették. A görög katolikusok ma is </a:t>
            </a:r>
            <a:r>
              <a:rPr lang="hu-HU" sz="1400" i="1" dirty="0" smtClean="0"/>
              <a:t>pászkának</a:t>
            </a:r>
            <a:r>
              <a:rPr lang="hu-HU" sz="1400" dirty="0" smtClean="0"/>
              <a:t> hívják.</a:t>
            </a:r>
            <a:r>
              <a:rPr lang="en-US" sz="1800" dirty="0" smtClean="0"/>
              <a:t/>
            </a:r>
            <a:br>
              <a:rPr lang="en-US" sz="1800" dirty="0" smtClean="0"/>
            </a:br>
            <a:endParaRPr lang="en-US" sz="1800" dirty="0"/>
          </a:p>
        </p:txBody>
      </p:sp>
      <p:sp>
        <p:nvSpPr>
          <p:cNvPr id="29" name="Rectangle 28">
            <a:extLst>
              <a:ext uri="{FF2B5EF4-FFF2-40B4-BE49-F238E27FC236}">
                <a16:creationId xmlns:a16="http://schemas.microsoft.com/office/drawing/2014/main" id="{630182B0-3559-41D5-9EBC-0BD86BEDAD0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4" name="Kép 3" descr="A képen rajz látható&#10;&#10;Automatikusan generált leírás"/>
          <p:cNvPicPr>
            <a:picLocks noChangeAspect="1"/>
          </p:cNvPicPr>
          <p:nvPr/>
        </p:nvPicPr>
        <p:blipFill rotWithShape="1">
          <a:blip r:embed="rId6">
            <a:extLst>
              <a:ext uri="{28A0092B-C50C-407E-A947-70E740481C1C}">
                <a14:useLocalDpi xmlns:a14="http://schemas.microsoft.com/office/drawing/2010/main" val="0"/>
              </a:ext>
            </a:extLst>
          </a:blip>
          <a:srcRect r="39472"/>
          <a:stretch/>
        </p:blipFill>
        <p:spPr>
          <a:xfrm>
            <a:off x="10437490" y="0"/>
            <a:ext cx="696674" cy="1352282"/>
          </a:xfrm>
          <a:prstGeom prst="rect">
            <a:avLst/>
          </a:prstGeom>
        </p:spPr>
      </p:pic>
      <p:sp>
        <p:nvSpPr>
          <p:cNvPr id="27" name="Freeform 36">
            <a:extLst>
              <a:ext uri="{FF2B5EF4-FFF2-40B4-BE49-F238E27FC236}">
                <a16:creationId xmlns:a16="http://schemas.microsoft.com/office/drawing/2014/main" id="{B24996F8-180C-4DCB-8A26-DFA336CDEFB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413666" y="0"/>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nchorCtr="0">
            <a:noAutofit/>
          </a:bodyPr>
          <a:lstStyle/>
          <a:p>
            <a:pPr algn="ctr"/>
            <a:endParaRPr lang="en-US"/>
          </a:p>
        </p:txBody>
      </p:sp>
      <p:sp>
        <p:nvSpPr>
          <p:cNvPr id="14" name="Lekerekített téglalap 13"/>
          <p:cNvSpPr/>
          <p:nvPr/>
        </p:nvSpPr>
        <p:spPr>
          <a:xfrm>
            <a:off x="-76201" y="6057899"/>
            <a:ext cx="2952751" cy="369333"/>
          </a:xfrm>
          <a:prstGeom prst="roundRect">
            <a:avLst/>
          </a:prstGeom>
          <a:solidFill>
            <a:srgbClr val="57C3DE">
              <a:alpha val="60000"/>
            </a:srgbClr>
          </a:solidFill>
        </p:spPr>
        <p:style>
          <a:lnRef idx="0">
            <a:schemeClr val="accent4"/>
          </a:lnRef>
          <a:fillRef idx="3">
            <a:schemeClr val="accent4"/>
          </a:fillRef>
          <a:effectRef idx="3">
            <a:schemeClr val="accent4"/>
          </a:effectRef>
          <a:fontRef idx="minor">
            <a:schemeClr val="lt1"/>
          </a:fontRef>
        </p:style>
        <p:txBody>
          <a:bodyPr rtlCol="0" anchor="ctr"/>
          <a:lstStyle/>
          <a:p>
            <a:pPr algn="ctr"/>
            <a:endParaRPr lang="hu-HU"/>
          </a:p>
        </p:txBody>
      </p:sp>
      <p:pic>
        <p:nvPicPr>
          <p:cNvPr id="5" name="Kép 4"/>
          <p:cNvPicPr>
            <a:picLocks noChangeAspect="1"/>
          </p:cNvPicPr>
          <p:nvPr/>
        </p:nvPicPr>
        <p:blipFill rotWithShape="1">
          <a:blip r:embed="rId7">
            <a:extLst>
              <a:ext uri="{28A0092B-C50C-407E-A947-70E740481C1C}">
                <a14:useLocalDpi xmlns:a14="http://schemas.microsoft.com/office/drawing/2010/main" val="0"/>
              </a:ext>
            </a:extLst>
          </a:blip>
          <a:srcRect l="-4445" t="-370" r="13889" b="-1852"/>
          <a:stretch/>
        </p:blipFill>
        <p:spPr>
          <a:xfrm>
            <a:off x="-1025483" y="-49696"/>
            <a:ext cx="8280401" cy="7066722"/>
          </a:xfrm>
          <a:prstGeom prst="rect">
            <a:avLst/>
          </a:prstGeom>
        </p:spPr>
      </p:pic>
      <p:sp>
        <p:nvSpPr>
          <p:cNvPr id="16" name="Szövegdoboz 15"/>
          <p:cNvSpPr txBox="1"/>
          <p:nvPr/>
        </p:nvSpPr>
        <p:spPr>
          <a:xfrm>
            <a:off x="159418" y="6076950"/>
            <a:ext cx="6413909" cy="369332"/>
          </a:xfrm>
          <a:prstGeom prst="rect">
            <a:avLst/>
          </a:prstGeom>
          <a:solidFill>
            <a:schemeClr val="bg2"/>
          </a:solidFill>
        </p:spPr>
        <p:txBody>
          <a:bodyPr wrap="square" rtlCol="0">
            <a:spAutoFit/>
          </a:bodyPr>
          <a:lstStyle/>
          <a:p>
            <a:r>
              <a:rPr lang="hu-HU" dirty="0"/>
              <a:t>Ételszentelés Nevetlenfaluban. Batári Zsuzsanna, 2005.</a:t>
            </a:r>
            <a:endParaRPr lang="en-US" dirty="0"/>
          </a:p>
        </p:txBody>
      </p:sp>
    </p:spTree>
    <p:extLst>
      <p:ext uri="{BB962C8B-B14F-4D97-AF65-F5344CB8AC3E}">
        <p14:creationId xmlns:p14="http://schemas.microsoft.com/office/powerpoint/2010/main" val="25626128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F19BAF3-7E20-4B9D-B544-BABAEEA1FA75}"/>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5" name="Picture 14">
            <a:extLst>
              <a:ext uri="{FF2B5EF4-FFF2-40B4-BE49-F238E27FC236}">
                <a16:creationId xmlns:a16="http://schemas.microsoft.com/office/drawing/2014/main" id="{950648F4-ABCD-4DF0-8641-76CFB2354721}"/>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7" name="Oval 16">
            <a:extLst>
              <a:ext uri="{FF2B5EF4-FFF2-40B4-BE49-F238E27FC236}">
                <a16:creationId xmlns:a16="http://schemas.microsoft.com/office/drawing/2014/main" id="{989BE678-777B-482A-A616-FEDC47B162E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19" name="Picture 18">
            <a:extLst>
              <a:ext uri="{FF2B5EF4-FFF2-40B4-BE49-F238E27FC236}">
                <a16:creationId xmlns:a16="http://schemas.microsoft.com/office/drawing/2014/main" id="{CF1EB4BD-9C7E-4AA3-9681-C7EB0DA6250B}"/>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21" name="Picture 20">
            <a:extLst>
              <a:ext uri="{FF2B5EF4-FFF2-40B4-BE49-F238E27FC236}">
                <a16:creationId xmlns:a16="http://schemas.microsoft.com/office/drawing/2014/main" id="{94AAE3AA-3759-4D28-B0EF-575F25A5146C}"/>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3" name="Rectangle 22">
            <a:extLst>
              <a:ext uri="{FF2B5EF4-FFF2-40B4-BE49-F238E27FC236}">
                <a16:creationId xmlns:a16="http://schemas.microsoft.com/office/drawing/2014/main" id="{D28BE0C3-2102-4820-B88B-A448B1840D1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5" name="Rectangle 24">
            <a:extLst>
              <a:ext uri="{FF2B5EF4-FFF2-40B4-BE49-F238E27FC236}">
                <a16:creationId xmlns:a16="http://schemas.microsoft.com/office/drawing/2014/main" id="{F3F4807A-5068-4492-8025-D75F320E908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Cím 1"/>
          <p:cNvSpPr>
            <a:spLocks noGrp="1"/>
          </p:cNvSpPr>
          <p:nvPr>
            <p:ph type="title"/>
          </p:nvPr>
        </p:nvSpPr>
        <p:spPr>
          <a:xfrm>
            <a:off x="7623424" y="1451113"/>
            <a:ext cx="4568575" cy="5406887"/>
          </a:xfrm>
        </p:spPr>
        <p:txBody>
          <a:bodyPr vert="horz" lIns="91440" tIns="45720" rIns="91440" bIns="45720" rtlCol="0" anchor="t">
            <a:noAutofit/>
          </a:bodyPr>
          <a:lstStyle/>
          <a:p>
            <a:r>
              <a:rPr lang="hu-HU" sz="2800" b="1" dirty="0"/>
              <a:t>Mit tartalmazhat a kosár? </a:t>
            </a:r>
            <a:r>
              <a:rPr lang="hu-HU" sz="2000" b="1" dirty="0" smtClean="0"/>
              <a:t/>
            </a:r>
            <a:br>
              <a:rPr lang="hu-HU" sz="2000" b="1" dirty="0" smtClean="0"/>
            </a:br>
            <a:r>
              <a:rPr lang="en-US" sz="2000" dirty="0"/>
              <a:t/>
            </a:r>
            <a:br>
              <a:rPr lang="en-US" sz="2000" dirty="0"/>
            </a:br>
            <a:r>
              <a:rPr lang="hu-HU" sz="1400" dirty="0"/>
              <a:t>Sonkát, bárányt, tojást, kalácsot, nyers vagy főtt kolbászt, bort, túrót, tormát, fokhagymát, sót, vajat, </a:t>
            </a:r>
            <a:r>
              <a:rPr lang="hu-HU" sz="1400" dirty="0" smtClean="0"/>
              <a:t>gyertyát, de </a:t>
            </a:r>
            <a:r>
              <a:rPr lang="hu-HU" sz="1400" dirty="0"/>
              <a:t>napjainkban </a:t>
            </a:r>
            <a:r>
              <a:rPr lang="hu-HU" sz="1400" dirty="0" smtClean="0"/>
              <a:t>a csoki nyulat vagy tojást </a:t>
            </a:r>
            <a:r>
              <a:rPr lang="hu-HU" sz="1400" dirty="0"/>
              <a:t>is sokan beleteszik</a:t>
            </a:r>
            <a:r>
              <a:rPr lang="hu-HU" sz="1400" dirty="0" smtClean="0"/>
              <a:t>.</a:t>
            </a:r>
            <a:br>
              <a:rPr lang="hu-HU" sz="1400" dirty="0" smtClean="0"/>
            </a:br>
            <a:r>
              <a:rPr lang="en-US" sz="1400" dirty="0"/>
              <a:t/>
            </a:r>
            <a:br>
              <a:rPr lang="en-US" sz="1400" dirty="0"/>
            </a:br>
            <a:r>
              <a:rPr lang="hu-HU" sz="1400" dirty="0"/>
              <a:t>Az ételek mellé árpa- és kukoricaszemeket is tehettek, amit az állatoknak adtak, hogy egészségesek legyenek</a:t>
            </a:r>
            <a:r>
              <a:rPr lang="hu-HU" sz="1400" dirty="0" smtClean="0"/>
              <a:t>.</a:t>
            </a:r>
            <a:br>
              <a:rPr lang="hu-HU" sz="1400" dirty="0" smtClean="0"/>
            </a:br>
            <a:r>
              <a:rPr lang="en-US" sz="1400" dirty="0"/>
              <a:t/>
            </a:r>
            <a:br>
              <a:rPr lang="en-US" sz="1400" dirty="0"/>
            </a:br>
            <a:r>
              <a:rPr lang="hu-HU" sz="1400" dirty="0"/>
              <a:t>A </a:t>
            </a:r>
            <a:r>
              <a:rPr lang="hu-HU" sz="1400" dirty="0" smtClean="0"/>
              <a:t>néphit mágikus </a:t>
            </a:r>
            <a:r>
              <a:rPr lang="hu-HU" sz="1400" dirty="0"/>
              <a:t>erőt tulajdonított a megszentelt ételnek, ami megvédi családjukat és házukat, jószágaikat, földjeiket az ártó hatalmaktól, betegségektől.</a:t>
            </a:r>
            <a:endParaRPr lang="en-US" sz="1400" dirty="0"/>
          </a:p>
        </p:txBody>
      </p:sp>
      <p:sp>
        <p:nvSpPr>
          <p:cNvPr id="29" name="Rectangle 28">
            <a:extLst>
              <a:ext uri="{FF2B5EF4-FFF2-40B4-BE49-F238E27FC236}">
                <a16:creationId xmlns:a16="http://schemas.microsoft.com/office/drawing/2014/main" id="{630182B0-3559-41D5-9EBC-0BD86BEDAD0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4" name="Kép 3" descr="A képen rajz látható&#10;&#10;Automatikusan generált leírás"/>
          <p:cNvPicPr>
            <a:picLocks noChangeAspect="1"/>
          </p:cNvPicPr>
          <p:nvPr/>
        </p:nvPicPr>
        <p:blipFill rotWithShape="1">
          <a:blip r:embed="rId6">
            <a:extLst>
              <a:ext uri="{28A0092B-C50C-407E-A947-70E740481C1C}">
                <a14:useLocalDpi xmlns:a14="http://schemas.microsoft.com/office/drawing/2010/main" val="0"/>
              </a:ext>
            </a:extLst>
          </a:blip>
          <a:srcRect r="39472"/>
          <a:stretch/>
        </p:blipFill>
        <p:spPr>
          <a:xfrm>
            <a:off x="10437490" y="0"/>
            <a:ext cx="696674" cy="1352282"/>
          </a:xfrm>
          <a:prstGeom prst="rect">
            <a:avLst/>
          </a:prstGeom>
        </p:spPr>
      </p:pic>
      <p:sp>
        <p:nvSpPr>
          <p:cNvPr id="27" name="Freeform 36">
            <a:extLst>
              <a:ext uri="{FF2B5EF4-FFF2-40B4-BE49-F238E27FC236}">
                <a16:creationId xmlns:a16="http://schemas.microsoft.com/office/drawing/2014/main" id="{B24996F8-180C-4DCB-8A26-DFA336CDEFB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413666" y="0"/>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nchorCtr="0">
            <a:noAutofit/>
          </a:bodyPr>
          <a:lstStyle/>
          <a:p>
            <a:pPr algn="ctr"/>
            <a:endParaRPr lang="en-US"/>
          </a:p>
        </p:txBody>
      </p:sp>
      <p:sp>
        <p:nvSpPr>
          <p:cNvPr id="14" name="Lekerekített téglalap 13"/>
          <p:cNvSpPr/>
          <p:nvPr/>
        </p:nvSpPr>
        <p:spPr>
          <a:xfrm>
            <a:off x="-76201" y="6057899"/>
            <a:ext cx="5003043" cy="369333"/>
          </a:xfrm>
          <a:prstGeom prst="roundRect">
            <a:avLst/>
          </a:prstGeom>
          <a:solidFill>
            <a:srgbClr val="57C3DE">
              <a:alpha val="60000"/>
            </a:srgbClr>
          </a:solidFill>
        </p:spPr>
        <p:style>
          <a:lnRef idx="0">
            <a:schemeClr val="accent4"/>
          </a:lnRef>
          <a:fillRef idx="3">
            <a:schemeClr val="accent4"/>
          </a:fillRef>
          <a:effectRef idx="3">
            <a:schemeClr val="accent4"/>
          </a:effectRef>
          <a:fontRef idx="minor">
            <a:schemeClr val="lt1"/>
          </a:fontRef>
        </p:style>
        <p:txBody>
          <a:bodyPr rtlCol="0" anchor="ctr"/>
          <a:lstStyle/>
          <a:p>
            <a:pPr algn="ctr"/>
            <a:endParaRPr lang="hu-HU"/>
          </a:p>
        </p:txBody>
      </p:sp>
      <p:pic>
        <p:nvPicPr>
          <p:cNvPr id="3" name="Kép 2"/>
          <p:cNvPicPr>
            <a:picLocks noChangeAspect="1"/>
          </p:cNvPicPr>
          <p:nvPr/>
        </p:nvPicPr>
        <p:blipFill rotWithShape="1">
          <a:blip r:embed="rId7">
            <a:extLst>
              <a:ext uri="{28A0092B-C50C-407E-A947-70E740481C1C}">
                <a14:useLocalDpi xmlns:a14="http://schemas.microsoft.com/office/drawing/2010/main" val="0"/>
              </a:ext>
            </a:extLst>
          </a:blip>
          <a:srcRect l="8041" r="8041"/>
          <a:stretch/>
        </p:blipFill>
        <p:spPr>
          <a:xfrm>
            <a:off x="-180395" y="0"/>
            <a:ext cx="7762461" cy="6937514"/>
          </a:xfrm>
          <a:prstGeom prst="rect">
            <a:avLst/>
          </a:prstGeom>
        </p:spPr>
      </p:pic>
      <p:sp>
        <p:nvSpPr>
          <p:cNvPr id="16" name="Szövegdoboz 15"/>
          <p:cNvSpPr txBox="1"/>
          <p:nvPr/>
        </p:nvSpPr>
        <p:spPr>
          <a:xfrm>
            <a:off x="159418" y="6076950"/>
            <a:ext cx="6599191" cy="369332"/>
          </a:xfrm>
          <a:prstGeom prst="rect">
            <a:avLst/>
          </a:prstGeom>
          <a:solidFill>
            <a:schemeClr val="bg2"/>
          </a:solidFill>
        </p:spPr>
        <p:txBody>
          <a:bodyPr wrap="square" rtlCol="0">
            <a:spAutoFit/>
          </a:bodyPr>
          <a:lstStyle/>
          <a:p>
            <a:r>
              <a:rPr lang="hu-HU" dirty="0"/>
              <a:t>Ételszentelés Nevetlenfaluban. Batári Zsuzsanna, 2005.</a:t>
            </a:r>
            <a:endParaRPr lang="hu-HU" sz="1600" b="1" dirty="0"/>
          </a:p>
        </p:txBody>
      </p:sp>
    </p:spTree>
    <p:extLst>
      <p:ext uri="{BB962C8B-B14F-4D97-AF65-F5344CB8AC3E}">
        <p14:creationId xmlns:p14="http://schemas.microsoft.com/office/powerpoint/2010/main" val="11055213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F19BAF3-7E20-4B9D-B544-BABAEEA1FA75}"/>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5" name="Picture 14">
            <a:extLst>
              <a:ext uri="{FF2B5EF4-FFF2-40B4-BE49-F238E27FC236}">
                <a16:creationId xmlns:a16="http://schemas.microsoft.com/office/drawing/2014/main" id="{950648F4-ABCD-4DF0-8641-76CFB2354721}"/>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7" name="Oval 16">
            <a:extLst>
              <a:ext uri="{FF2B5EF4-FFF2-40B4-BE49-F238E27FC236}">
                <a16:creationId xmlns:a16="http://schemas.microsoft.com/office/drawing/2014/main" id="{989BE678-777B-482A-A616-FEDC47B162E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19" name="Picture 18">
            <a:extLst>
              <a:ext uri="{FF2B5EF4-FFF2-40B4-BE49-F238E27FC236}">
                <a16:creationId xmlns:a16="http://schemas.microsoft.com/office/drawing/2014/main" id="{CF1EB4BD-9C7E-4AA3-9681-C7EB0DA6250B}"/>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21" name="Picture 20">
            <a:extLst>
              <a:ext uri="{FF2B5EF4-FFF2-40B4-BE49-F238E27FC236}">
                <a16:creationId xmlns:a16="http://schemas.microsoft.com/office/drawing/2014/main" id="{94AAE3AA-3759-4D28-B0EF-575F25A5146C}"/>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3" name="Rectangle 22">
            <a:extLst>
              <a:ext uri="{FF2B5EF4-FFF2-40B4-BE49-F238E27FC236}">
                <a16:creationId xmlns:a16="http://schemas.microsoft.com/office/drawing/2014/main" id="{D28BE0C3-2102-4820-B88B-A448B1840D1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5" name="Rectangle 24">
            <a:extLst>
              <a:ext uri="{FF2B5EF4-FFF2-40B4-BE49-F238E27FC236}">
                <a16:creationId xmlns:a16="http://schemas.microsoft.com/office/drawing/2014/main" id="{F3F4807A-5068-4492-8025-D75F320E908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Cím 1"/>
          <p:cNvSpPr>
            <a:spLocks noGrp="1"/>
          </p:cNvSpPr>
          <p:nvPr>
            <p:ph type="title"/>
          </p:nvPr>
        </p:nvSpPr>
        <p:spPr>
          <a:xfrm>
            <a:off x="7623425" y="1182474"/>
            <a:ext cx="4568575" cy="5376064"/>
          </a:xfrm>
        </p:spPr>
        <p:txBody>
          <a:bodyPr vert="horz" lIns="91440" tIns="45720" rIns="91440" bIns="45720" rtlCol="0" anchor="t">
            <a:noAutofit/>
          </a:bodyPr>
          <a:lstStyle/>
          <a:p>
            <a:r>
              <a:rPr lang="hu-HU" sz="2800" b="1" dirty="0" smtClean="0"/>
              <a:t>A kosarat díszítő kendő</a:t>
            </a:r>
            <a:br>
              <a:rPr lang="hu-HU" sz="2800" b="1" dirty="0" smtClean="0"/>
            </a:br>
            <a:r>
              <a:rPr lang="en-US" sz="2000" b="1" dirty="0" smtClean="0"/>
              <a:t/>
            </a:r>
            <a:br>
              <a:rPr lang="en-US" sz="2000" b="1" dirty="0" smtClean="0"/>
            </a:br>
            <a:r>
              <a:rPr lang="hu-HU" sz="1400" dirty="0"/>
              <a:t>A kosarat minden gazdasszony a maga hímezte kendővel borította le. Mindenki arra törekedett, hogy az övé legyen a legszebb. </a:t>
            </a:r>
            <a:br>
              <a:rPr lang="hu-HU" sz="1400" dirty="0"/>
            </a:br>
            <a:r>
              <a:rPr lang="en-US" sz="1400" dirty="0"/>
              <a:t/>
            </a:r>
            <a:br>
              <a:rPr lang="en-US" sz="1400" dirty="0"/>
            </a:br>
            <a:r>
              <a:rPr lang="hu-HU" sz="1400" dirty="0" smtClean="0"/>
              <a:t>Néhol a vetőabroszt is elvitték a templomba. Az ebédnél ezt terítették az ünnepi asztalra. Úgy vélték, hogy ha ebből vetik el a gabonát, bőséges termés lesz. </a:t>
            </a:r>
            <a:br>
              <a:rPr lang="hu-HU" sz="1400" dirty="0" smtClean="0"/>
            </a:br>
            <a:r>
              <a:rPr lang="en-US" sz="1400" dirty="0" smtClean="0"/>
              <a:t/>
            </a:r>
            <a:br>
              <a:rPr lang="en-US" sz="1400" dirty="0" smtClean="0"/>
            </a:br>
            <a:r>
              <a:rPr lang="hu-HU" sz="1400" dirty="0" smtClean="0"/>
              <a:t>Volt, ahol úgy tartották, hogy aki először ér haza az ételszentelésről, az lesz a munkában is az első, vagy annak a tehene fogja a legtöbb tejet adni.</a:t>
            </a:r>
            <a:br>
              <a:rPr lang="hu-HU" sz="1400" dirty="0" smtClean="0"/>
            </a:br>
            <a:r>
              <a:rPr lang="hu-HU" sz="1400" dirty="0" smtClean="0"/>
              <a:t/>
            </a:r>
            <a:br>
              <a:rPr lang="hu-HU" sz="1400" dirty="0" smtClean="0"/>
            </a:br>
            <a:r>
              <a:rPr lang="hu-HU" sz="1400" dirty="0" smtClean="0"/>
              <a:t>Egyes helyeken a hazaérkező asszony a megszentelt ételeket tartalmazó kosárral háromszor megkerülte a házat, hogy a gonoszt, férgeket így tartsa távol.</a:t>
            </a:r>
            <a:endParaRPr lang="en-US" sz="1400" dirty="0"/>
          </a:p>
        </p:txBody>
      </p:sp>
      <p:sp>
        <p:nvSpPr>
          <p:cNvPr id="29" name="Rectangle 28">
            <a:extLst>
              <a:ext uri="{FF2B5EF4-FFF2-40B4-BE49-F238E27FC236}">
                <a16:creationId xmlns:a16="http://schemas.microsoft.com/office/drawing/2014/main" id="{630182B0-3559-41D5-9EBC-0BD86BEDAD0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4" name="Kép 3" descr="A képen rajz látható&#10;&#10;Automatikusan generált leírás"/>
          <p:cNvPicPr>
            <a:picLocks noChangeAspect="1"/>
          </p:cNvPicPr>
          <p:nvPr/>
        </p:nvPicPr>
        <p:blipFill rotWithShape="1">
          <a:blip r:embed="rId6">
            <a:extLst>
              <a:ext uri="{28A0092B-C50C-407E-A947-70E740481C1C}">
                <a14:useLocalDpi xmlns:a14="http://schemas.microsoft.com/office/drawing/2010/main" val="0"/>
              </a:ext>
            </a:extLst>
          </a:blip>
          <a:srcRect r="39472"/>
          <a:stretch/>
        </p:blipFill>
        <p:spPr>
          <a:xfrm>
            <a:off x="10437490" y="0"/>
            <a:ext cx="696674" cy="1352282"/>
          </a:xfrm>
          <a:prstGeom prst="rect">
            <a:avLst/>
          </a:prstGeom>
        </p:spPr>
      </p:pic>
      <p:pic>
        <p:nvPicPr>
          <p:cNvPr id="5" name="Kép 4"/>
          <p:cNvPicPr>
            <a:picLocks noChangeAspect="1"/>
          </p:cNvPicPr>
          <p:nvPr/>
        </p:nvPicPr>
        <p:blipFill rotWithShape="1">
          <a:blip r:embed="rId7">
            <a:extLst>
              <a:ext uri="{28A0092B-C50C-407E-A947-70E740481C1C}">
                <a14:useLocalDpi xmlns:a14="http://schemas.microsoft.com/office/drawing/2010/main" val="0"/>
              </a:ext>
            </a:extLst>
          </a:blip>
          <a:srcRect l="1303" t="1747" r="3532" b="-9812"/>
          <a:stretch/>
        </p:blipFill>
        <p:spPr>
          <a:xfrm>
            <a:off x="-143074" y="-267420"/>
            <a:ext cx="7556740" cy="7392839"/>
          </a:xfrm>
          <a:prstGeom prst="rect">
            <a:avLst/>
          </a:prstGeom>
        </p:spPr>
      </p:pic>
      <p:sp>
        <p:nvSpPr>
          <p:cNvPr id="27" name="Freeform 36">
            <a:extLst>
              <a:ext uri="{FF2B5EF4-FFF2-40B4-BE49-F238E27FC236}">
                <a16:creationId xmlns:a16="http://schemas.microsoft.com/office/drawing/2014/main" id="{B24996F8-180C-4DCB-8A26-DFA336CDEFB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413666" y="0"/>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nchorCtr="0">
            <a:noAutofit/>
          </a:bodyPr>
          <a:lstStyle/>
          <a:p>
            <a:pPr algn="ctr"/>
            <a:endParaRPr lang="en-US"/>
          </a:p>
        </p:txBody>
      </p:sp>
      <p:sp>
        <p:nvSpPr>
          <p:cNvPr id="14" name="Lekerekített téglalap 13"/>
          <p:cNvSpPr/>
          <p:nvPr/>
        </p:nvSpPr>
        <p:spPr>
          <a:xfrm>
            <a:off x="328967" y="5585635"/>
            <a:ext cx="6158097" cy="382304"/>
          </a:xfrm>
          <a:prstGeom prst="roundRect">
            <a:avLst/>
          </a:prstGeom>
          <a:solidFill>
            <a:schemeClr val="bg2">
              <a:alpha val="60000"/>
            </a:schemeClr>
          </a:solidFill>
        </p:spPr>
        <p:style>
          <a:lnRef idx="0">
            <a:schemeClr val="accent4"/>
          </a:lnRef>
          <a:fillRef idx="3">
            <a:schemeClr val="accent4"/>
          </a:fillRef>
          <a:effectRef idx="3">
            <a:schemeClr val="accent4"/>
          </a:effectRef>
          <a:fontRef idx="minor">
            <a:schemeClr val="lt1"/>
          </a:fontRef>
        </p:style>
        <p:txBody>
          <a:bodyPr rtlCol="0" anchor="ctr"/>
          <a:lstStyle/>
          <a:p>
            <a:pPr algn="ctr"/>
            <a:endParaRPr lang="hu-HU"/>
          </a:p>
        </p:txBody>
      </p:sp>
      <p:sp>
        <p:nvSpPr>
          <p:cNvPr id="16" name="Szövegdoboz 15"/>
          <p:cNvSpPr txBox="1"/>
          <p:nvPr/>
        </p:nvSpPr>
        <p:spPr>
          <a:xfrm>
            <a:off x="328968" y="5585635"/>
            <a:ext cx="6263380" cy="338554"/>
          </a:xfrm>
          <a:prstGeom prst="rect">
            <a:avLst/>
          </a:prstGeom>
          <a:noFill/>
        </p:spPr>
        <p:txBody>
          <a:bodyPr wrap="square" rtlCol="0">
            <a:spAutoFit/>
          </a:bodyPr>
          <a:lstStyle/>
          <a:p>
            <a:r>
              <a:rPr lang="hu-HU" sz="1600" dirty="0"/>
              <a:t>Ételszentelés Nevetlenfaluban. Batári Zsuzsanna, 2005.</a:t>
            </a:r>
            <a:endParaRPr lang="hu-HU" sz="1600" b="1" dirty="0"/>
          </a:p>
        </p:txBody>
      </p:sp>
    </p:spTree>
    <p:extLst>
      <p:ext uri="{BB962C8B-B14F-4D97-AF65-F5344CB8AC3E}">
        <p14:creationId xmlns:p14="http://schemas.microsoft.com/office/powerpoint/2010/main" val="30884923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F19BAF3-7E20-4B9D-B544-BABAEEA1FA75}"/>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5" name="Picture 14">
            <a:extLst>
              <a:ext uri="{FF2B5EF4-FFF2-40B4-BE49-F238E27FC236}">
                <a16:creationId xmlns:a16="http://schemas.microsoft.com/office/drawing/2014/main" id="{950648F4-ABCD-4DF0-8641-76CFB2354721}"/>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7" name="Oval 16">
            <a:extLst>
              <a:ext uri="{FF2B5EF4-FFF2-40B4-BE49-F238E27FC236}">
                <a16:creationId xmlns:a16="http://schemas.microsoft.com/office/drawing/2014/main" id="{989BE678-777B-482A-A616-FEDC47B162E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19" name="Picture 18">
            <a:extLst>
              <a:ext uri="{FF2B5EF4-FFF2-40B4-BE49-F238E27FC236}">
                <a16:creationId xmlns:a16="http://schemas.microsoft.com/office/drawing/2014/main" id="{CF1EB4BD-9C7E-4AA3-9681-C7EB0DA6250B}"/>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21" name="Picture 20">
            <a:extLst>
              <a:ext uri="{FF2B5EF4-FFF2-40B4-BE49-F238E27FC236}">
                <a16:creationId xmlns:a16="http://schemas.microsoft.com/office/drawing/2014/main" id="{94AAE3AA-3759-4D28-B0EF-575F25A5146C}"/>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3" name="Rectangle 22">
            <a:extLst>
              <a:ext uri="{FF2B5EF4-FFF2-40B4-BE49-F238E27FC236}">
                <a16:creationId xmlns:a16="http://schemas.microsoft.com/office/drawing/2014/main" id="{D28BE0C3-2102-4820-B88B-A448B1840D1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5" name="Rectangle 24">
            <a:extLst>
              <a:ext uri="{FF2B5EF4-FFF2-40B4-BE49-F238E27FC236}">
                <a16:creationId xmlns:a16="http://schemas.microsoft.com/office/drawing/2014/main" id="{F3F4807A-5068-4492-8025-D75F320E908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Cím 1"/>
          <p:cNvSpPr>
            <a:spLocks noGrp="1"/>
          </p:cNvSpPr>
          <p:nvPr>
            <p:ph type="title"/>
          </p:nvPr>
        </p:nvSpPr>
        <p:spPr>
          <a:xfrm>
            <a:off x="1026161" y="1292564"/>
            <a:ext cx="10402252" cy="5044698"/>
          </a:xfrm>
        </p:spPr>
        <p:txBody>
          <a:bodyPr vert="horz" lIns="91440" tIns="45720" rIns="91440" bIns="45720" rtlCol="0" anchor="t">
            <a:noAutofit/>
          </a:bodyPr>
          <a:lstStyle/>
          <a:p>
            <a:r>
              <a:rPr lang="hu-HU" sz="2000" dirty="0"/>
              <a:t/>
            </a:r>
            <a:br>
              <a:rPr lang="hu-HU" sz="2000" dirty="0"/>
            </a:br>
            <a:r>
              <a:rPr lang="hu-HU" sz="2800" b="1" dirty="0" smtClean="0"/>
              <a:t>Ószövetségi előzmény</a:t>
            </a:r>
            <a:r>
              <a:rPr lang="hu-HU" sz="2000" b="1" dirty="0" smtClean="0"/>
              <a:t/>
            </a:r>
            <a:br>
              <a:rPr lang="hu-HU" sz="2000" b="1" dirty="0" smtClean="0"/>
            </a:br>
            <a:r>
              <a:rPr lang="en-US" sz="2000" dirty="0"/>
              <a:t/>
            </a:r>
            <a:br>
              <a:rPr lang="en-US" sz="2000" dirty="0"/>
            </a:br>
            <a:r>
              <a:rPr lang="hu-HU" sz="1400" dirty="0"/>
              <a:t>A húsvét az ószövetségi pászka (</a:t>
            </a:r>
            <a:r>
              <a:rPr lang="hu-HU" sz="1400" dirty="0" err="1"/>
              <a:t>pészah</a:t>
            </a:r>
            <a:r>
              <a:rPr lang="hu-HU" sz="1400" dirty="0"/>
              <a:t>) ünnepéből nőtt ki. Ez a zsidók számára az egyiptomi fogságból való szabadulás ünnepe</a:t>
            </a:r>
            <a:r>
              <a:rPr lang="hu-HU" sz="1400" dirty="0" smtClean="0"/>
              <a:t>.</a:t>
            </a:r>
            <a:br>
              <a:rPr lang="hu-HU" sz="1400" dirty="0" smtClean="0"/>
            </a:br>
            <a:r>
              <a:rPr lang="en-US" sz="1400" dirty="0"/>
              <a:t/>
            </a:r>
            <a:br>
              <a:rPr lang="en-US" sz="1400" dirty="0"/>
            </a:br>
            <a:r>
              <a:rPr lang="hu-HU" sz="1400" dirty="0"/>
              <a:t>Az Egyiptomot ért tizedik csapás az elsőszülöttek halála volt. Hogy ez elkerülje </a:t>
            </a:r>
            <a:r>
              <a:rPr lang="hu-HU" sz="1400" dirty="0" smtClean="0"/>
              <a:t>a zsidókat</a:t>
            </a:r>
            <a:r>
              <a:rPr lang="hu-HU" sz="1400" dirty="0"/>
              <a:t>, házaikat egy bárány vérével jelölték meg. Ezt követően a fáraó elengedte </a:t>
            </a:r>
            <a:r>
              <a:rPr lang="hu-HU" sz="1400" dirty="0" smtClean="0"/>
              <a:t>őket, és </a:t>
            </a:r>
            <a:r>
              <a:rPr lang="hu-HU" sz="1400" dirty="0"/>
              <a:t>Mózes </a:t>
            </a:r>
            <a:r>
              <a:rPr lang="hu-HU" sz="1400" dirty="0" smtClean="0"/>
              <a:t>vezetésével elhagyhatták Egyiptomot. </a:t>
            </a:r>
            <a:br>
              <a:rPr lang="hu-HU" sz="1400" dirty="0" smtClean="0"/>
            </a:br>
            <a:r>
              <a:rPr lang="hu-HU" sz="1400" dirty="0" smtClean="0"/>
              <a:t/>
            </a:r>
            <a:br>
              <a:rPr lang="hu-HU" sz="1400" dirty="0" smtClean="0"/>
            </a:br>
            <a:r>
              <a:rPr lang="hu-HU" sz="1400" dirty="0" smtClean="0"/>
              <a:t>A kivonulás </a:t>
            </a:r>
            <a:r>
              <a:rPr lang="hu-HU" sz="1400" dirty="0"/>
              <a:t>előtt a zsidók ezeket az ételeket fogyasztották:</a:t>
            </a:r>
            <a:r>
              <a:rPr lang="en-US" sz="1400" dirty="0"/>
              <a:t/>
            </a:r>
            <a:br>
              <a:rPr lang="en-US" sz="1400" dirty="0"/>
            </a:br>
            <a:r>
              <a:rPr lang="hu-HU" sz="1400" dirty="0"/>
              <a:t>- bárány – ennek vérével kenték be az ajtófélfát és szemöldökfát, tűzön kellett megsütni, csontját nem volt szabad összetörni</a:t>
            </a:r>
            <a:r>
              <a:rPr lang="en-US" sz="1400" dirty="0"/>
              <a:t/>
            </a:r>
            <a:br>
              <a:rPr lang="en-US" sz="1400" dirty="0"/>
            </a:br>
            <a:r>
              <a:rPr lang="hu-HU" sz="1400" dirty="0"/>
              <a:t>- keserű saláta: az egyiptomi szolgaság jelképe</a:t>
            </a:r>
            <a:r>
              <a:rPr lang="en-US" sz="1400" dirty="0"/>
              <a:t/>
            </a:r>
            <a:br>
              <a:rPr lang="en-US" sz="1400" dirty="0"/>
            </a:br>
            <a:r>
              <a:rPr lang="hu-HU" sz="1400" dirty="0"/>
              <a:t>- kovásztalan kenyér (pászka): mivel a zsidóknak sietniük kellett, kovász nélküli kenyeret, lepényt </a:t>
            </a:r>
            <a:r>
              <a:rPr lang="hu-HU" sz="1400" dirty="0" smtClean="0"/>
              <a:t>sütöttek</a:t>
            </a:r>
            <a:br>
              <a:rPr lang="hu-HU" sz="1400" dirty="0" smtClean="0"/>
            </a:br>
            <a:r>
              <a:rPr lang="en-US" sz="1400" dirty="0"/>
              <a:t/>
            </a:r>
            <a:br>
              <a:rPr lang="en-US" sz="1400" dirty="0"/>
            </a:br>
            <a:r>
              <a:rPr lang="hu-HU" sz="1400" dirty="0"/>
              <a:t>Jézus és tanítványainak utolsó vacsorája </a:t>
            </a:r>
            <a:r>
              <a:rPr lang="hu-HU" sz="1400" dirty="0" smtClean="0"/>
              <a:t>e szertartás </a:t>
            </a:r>
            <a:r>
              <a:rPr lang="hu-HU" sz="1400" dirty="0"/>
              <a:t>szerint történt.</a:t>
            </a:r>
            <a:r>
              <a:rPr lang="en-US" sz="1400" dirty="0"/>
              <a:t/>
            </a:r>
            <a:br>
              <a:rPr lang="en-US" sz="1400" dirty="0"/>
            </a:br>
            <a:endParaRPr lang="en-US" sz="1400" dirty="0"/>
          </a:p>
        </p:txBody>
      </p:sp>
      <p:sp>
        <p:nvSpPr>
          <p:cNvPr id="29" name="Rectangle 28">
            <a:extLst>
              <a:ext uri="{FF2B5EF4-FFF2-40B4-BE49-F238E27FC236}">
                <a16:creationId xmlns:a16="http://schemas.microsoft.com/office/drawing/2014/main" id="{630182B0-3559-41D5-9EBC-0BD86BEDAD0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4" name="Kép 3" descr="A képen rajz látható&#10;&#10;Automatikusan generált leírás"/>
          <p:cNvPicPr>
            <a:picLocks noChangeAspect="1"/>
          </p:cNvPicPr>
          <p:nvPr/>
        </p:nvPicPr>
        <p:blipFill rotWithShape="1">
          <a:blip r:embed="rId6">
            <a:extLst>
              <a:ext uri="{28A0092B-C50C-407E-A947-70E740481C1C}">
                <a14:useLocalDpi xmlns:a14="http://schemas.microsoft.com/office/drawing/2010/main" val="0"/>
              </a:ext>
            </a:extLst>
          </a:blip>
          <a:srcRect r="39472"/>
          <a:stretch/>
        </p:blipFill>
        <p:spPr>
          <a:xfrm>
            <a:off x="10437490" y="0"/>
            <a:ext cx="696674" cy="1352282"/>
          </a:xfrm>
          <a:prstGeom prst="rect">
            <a:avLst/>
          </a:prstGeom>
        </p:spPr>
      </p:pic>
      <p:sp>
        <p:nvSpPr>
          <p:cNvPr id="27" name="Freeform 36">
            <a:extLst>
              <a:ext uri="{FF2B5EF4-FFF2-40B4-BE49-F238E27FC236}">
                <a16:creationId xmlns:a16="http://schemas.microsoft.com/office/drawing/2014/main" id="{B24996F8-180C-4DCB-8A26-DFA336CDEFB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413666" y="0"/>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nchorCtr="0">
            <a:noAutofit/>
          </a:bodyPr>
          <a:lstStyle/>
          <a:p>
            <a:pPr algn="ctr"/>
            <a:endParaRPr lang="en-US"/>
          </a:p>
        </p:txBody>
      </p:sp>
    </p:spTree>
    <p:extLst>
      <p:ext uri="{BB962C8B-B14F-4D97-AF65-F5344CB8AC3E}">
        <p14:creationId xmlns:p14="http://schemas.microsoft.com/office/powerpoint/2010/main" val="39038063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F19BAF3-7E20-4B9D-B544-BABAEEA1FA75}"/>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5" name="Picture 14">
            <a:extLst>
              <a:ext uri="{FF2B5EF4-FFF2-40B4-BE49-F238E27FC236}">
                <a16:creationId xmlns:a16="http://schemas.microsoft.com/office/drawing/2014/main" id="{950648F4-ABCD-4DF0-8641-76CFB2354721}"/>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7" name="Oval 16">
            <a:extLst>
              <a:ext uri="{FF2B5EF4-FFF2-40B4-BE49-F238E27FC236}">
                <a16:creationId xmlns:a16="http://schemas.microsoft.com/office/drawing/2014/main" id="{989BE678-777B-482A-A616-FEDC47B162E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19" name="Picture 18">
            <a:extLst>
              <a:ext uri="{FF2B5EF4-FFF2-40B4-BE49-F238E27FC236}">
                <a16:creationId xmlns:a16="http://schemas.microsoft.com/office/drawing/2014/main" id="{CF1EB4BD-9C7E-4AA3-9681-C7EB0DA6250B}"/>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21" name="Picture 20">
            <a:extLst>
              <a:ext uri="{FF2B5EF4-FFF2-40B4-BE49-F238E27FC236}">
                <a16:creationId xmlns:a16="http://schemas.microsoft.com/office/drawing/2014/main" id="{94AAE3AA-3759-4D28-B0EF-575F25A5146C}"/>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3" name="Rectangle 22">
            <a:extLst>
              <a:ext uri="{FF2B5EF4-FFF2-40B4-BE49-F238E27FC236}">
                <a16:creationId xmlns:a16="http://schemas.microsoft.com/office/drawing/2014/main" id="{D28BE0C3-2102-4820-B88B-A448B1840D1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5" name="Rectangle 24">
            <a:extLst>
              <a:ext uri="{FF2B5EF4-FFF2-40B4-BE49-F238E27FC236}">
                <a16:creationId xmlns:a16="http://schemas.microsoft.com/office/drawing/2014/main" id="{F3F4807A-5068-4492-8025-D75F320E908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Cím 1"/>
          <p:cNvSpPr>
            <a:spLocks noGrp="1"/>
          </p:cNvSpPr>
          <p:nvPr>
            <p:ph type="title"/>
          </p:nvPr>
        </p:nvSpPr>
        <p:spPr>
          <a:xfrm>
            <a:off x="7693402" y="1483360"/>
            <a:ext cx="4568575" cy="5211574"/>
          </a:xfrm>
        </p:spPr>
        <p:txBody>
          <a:bodyPr vert="horz" lIns="91440" tIns="45720" rIns="91440" bIns="45720" rtlCol="0" anchor="t">
            <a:noAutofit/>
          </a:bodyPr>
          <a:lstStyle/>
          <a:p>
            <a:r>
              <a:rPr lang="hu-HU" sz="2800" b="1" dirty="0"/>
              <a:t>A húsvétvasárnap reggeli </a:t>
            </a:r>
            <a:r>
              <a:rPr lang="hu-HU" sz="2800" b="1" dirty="0" smtClean="0"/>
              <a:t>étkezés</a:t>
            </a:r>
            <a:r>
              <a:rPr lang="hu-HU" sz="2000" b="1" dirty="0" smtClean="0"/>
              <a:t/>
            </a:r>
            <a:br>
              <a:rPr lang="hu-HU" sz="2000" b="1" dirty="0" smtClean="0"/>
            </a:br>
            <a:r>
              <a:rPr lang="en-US" sz="2000" dirty="0"/>
              <a:t/>
            </a:r>
            <a:br>
              <a:rPr lang="en-US" sz="2000" dirty="0"/>
            </a:br>
            <a:r>
              <a:rPr lang="hu-HU" sz="1400" dirty="0" smtClean="0"/>
              <a:t>Otthon a </a:t>
            </a:r>
            <a:r>
              <a:rPr lang="hu-HU" sz="1400" dirty="0"/>
              <a:t>család együtt kezdett neki a megszentelt ételek elfogyasztásának</a:t>
            </a:r>
            <a:r>
              <a:rPr lang="hu-HU" sz="1400" dirty="0" smtClean="0"/>
              <a:t>.</a:t>
            </a:r>
            <a:br>
              <a:rPr lang="hu-HU" sz="1400" dirty="0" smtClean="0"/>
            </a:br>
            <a:r>
              <a:rPr lang="en-US" sz="1400" dirty="0"/>
              <a:t/>
            </a:r>
            <a:br>
              <a:rPr lang="en-US" sz="1400" dirty="0"/>
            </a:br>
            <a:r>
              <a:rPr lang="hu-HU" sz="1400" dirty="0"/>
              <a:t>A görög katolikusoknál az összes szentelt ételből tesznek egy keveset az asztalra. Először </a:t>
            </a:r>
            <a:r>
              <a:rPr lang="hu-HU" sz="1400" dirty="0" smtClean="0"/>
              <a:t>mindenki </a:t>
            </a:r>
            <a:r>
              <a:rPr lang="hu-HU" sz="1400" dirty="0"/>
              <a:t>egy falat szentelt pászkát és egy korty szentelt bort vesz magához, amit egyszerre nyelnek le. Erre úgy tekintenek, mint szent </a:t>
            </a:r>
            <a:r>
              <a:rPr lang="hu-HU" sz="1400" dirty="0" smtClean="0"/>
              <a:t>áldozásra. Fontos</a:t>
            </a:r>
            <a:r>
              <a:rPr lang="hu-HU" sz="1400" dirty="0"/>
              <a:t>, hogy mindenki mindenből egyen egy keveset</a:t>
            </a:r>
            <a:r>
              <a:rPr lang="hu-HU" sz="1400" dirty="0" smtClean="0"/>
              <a:t>.</a:t>
            </a:r>
            <a:br>
              <a:rPr lang="hu-HU" sz="1400" dirty="0" smtClean="0"/>
            </a:br>
            <a:r>
              <a:rPr lang="en-US" sz="1400" dirty="0"/>
              <a:t/>
            </a:r>
            <a:br>
              <a:rPr lang="en-US" sz="1400" dirty="0"/>
            </a:br>
            <a:r>
              <a:rPr lang="hu-HU" sz="1400" dirty="0"/>
              <a:t>A katolikusok a szentelt ételekből református barátaiknak is adtak, akik azt szívesen fogadták.</a:t>
            </a:r>
            <a:endParaRPr lang="en-US" sz="1400" dirty="0"/>
          </a:p>
        </p:txBody>
      </p:sp>
      <p:sp>
        <p:nvSpPr>
          <p:cNvPr id="29" name="Rectangle 28">
            <a:extLst>
              <a:ext uri="{FF2B5EF4-FFF2-40B4-BE49-F238E27FC236}">
                <a16:creationId xmlns:a16="http://schemas.microsoft.com/office/drawing/2014/main" id="{630182B0-3559-41D5-9EBC-0BD86BEDAD0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4" name="Kép 3" descr="A képen rajz látható&#10;&#10;Automatikusan generált leírás"/>
          <p:cNvPicPr>
            <a:picLocks noChangeAspect="1"/>
          </p:cNvPicPr>
          <p:nvPr/>
        </p:nvPicPr>
        <p:blipFill rotWithShape="1">
          <a:blip r:embed="rId6">
            <a:extLst>
              <a:ext uri="{28A0092B-C50C-407E-A947-70E740481C1C}">
                <a14:useLocalDpi xmlns:a14="http://schemas.microsoft.com/office/drawing/2010/main" val="0"/>
              </a:ext>
            </a:extLst>
          </a:blip>
          <a:srcRect r="39472"/>
          <a:stretch/>
        </p:blipFill>
        <p:spPr>
          <a:xfrm>
            <a:off x="10437490" y="0"/>
            <a:ext cx="696674" cy="1352282"/>
          </a:xfrm>
          <a:prstGeom prst="rect">
            <a:avLst/>
          </a:prstGeom>
        </p:spPr>
      </p:pic>
      <p:sp>
        <p:nvSpPr>
          <p:cNvPr id="27" name="Freeform 36">
            <a:extLst>
              <a:ext uri="{FF2B5EF4-FFF2-40B4-BE49-F238E27FC236}">
                <a16:creationId xmlns:a16="http://schemas.microsoft.com/office/drawing/2014/main" id="{B24996F8-180C-4DCB-8A26-DFA336CDEFB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413666" y="0"/>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nchorCtr="0">
            <a:noAutofit/>
          </a:bodyPr>
          <a:lstStyle/>
          <a:p>
            <a:pPr algn="ctr"/>
            <a:endParaRPr lang="en-US"/>
          </a:p>
        </p:txBody>
      </p:sp>
      <p:pic>
        <p:nvPicPr>
          <p:cNvPr id="3" name="Kép 2"/>
          <p:cNvPicPr>
            <a:picLocks noChangeAspect="1"/>
          </p:cNvPicPr>
          <p:nvPr/>
        </p:nvPicPr>
        <p:blipFill rotWithShape="1">
          <a:blip r:embed="rId7">
            <a:extLst>
              <a:ext uri="{28A0092B-C50C-407E-A947-70E740481C1C}">
                <a14:useLocalDpi xmlns:a14="http://schemas.microsoft.com/office/drawing/2010/main" val="0"/>
              </a:ext>
            </a:extLst>
          </a:blip>
          <a:srcRect l="225" t="-111" r="-6652" b="-442"/>
          <a:stretch/>
        </p:blipFill>
        <p:spPr>
          <a:xfrm>
            <a:off x="-145376" y="0"/>
            <a:ext cx="8128000" cy="6939280"/>
          </a:xfrm>
          <a:prstGeom prst="rect">
            <a:avLst/>
          </a:prstGeom>
        </p:spPr>
      </p:pic>
      <p:sp>
        <p:nvSpPr>
          <p:cNvPr id="16" name="Szövegdoboz 15"/>
          <p:cNvSpPr txBox="1"/>
          <p:nvPr/>
        </p:nvSpPr>
        <p:spPr>
          <a:xfrm>
            <a:off x="98890" y="6307723"/>
            <a:ext cx="6373521" cy="338554"/>
          </a:xfrm>
          <a:prstGeom prst="rect">
            <a:avLst/>
          </a:prstGeom>
          <a:solidFill>
            <a:schemeClr val="bg2"/>
          </a:solidFill>
        </p:spPr>
        <p:txBody>
          <a:bodyPr wrap="square" rtlCol="0">
            <a:spAutoFit/>
          </a:bodyPr>
          <a:lstStyle/>
          <a:p>
            <a:r>
              <a:rPr lang="hu-HU" sz="1600" dirty="0"/>
              <a:t>Ételszentelés Nevetlenfaluban. Vass Erika, 2005.</a:t>
            </a:r>
            <a:endParaRPr lang="hu-HU" sz="1600" b="1" dirty="0"/>
          </a:p>
        </p:txBody>
      </p:sp>
    </p:spTree>
    <p:extLst>
      <p:ext uri="{BB962C8B-B14F-4D97-AF65-F5344CB8AC3E}">
        <p14:creationId xmlns:p14="http://schemas.microsoft.com/office/powerpoint/2010/main" val="15845732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F19BAF3-7E20-4B9D-B544-BABAEEA1FA75}"/>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5" name="Picture 14">
            <a:extLst>
              <a:ext uri="{FF2B5EF4-FFF2-40B4-BE49-F238E27FC236}">
                <a16:creationId xmlns:a16="http://schemas.microsoft.com/office/drawing/2014/main" id="{950648F4-ABCD-4DF0-8641-76CFB2354721}"/>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7" name="Oval 16">
            <a:extLst>
              <a:ext uri="{FF2B5EF4-FFF2-40B4-BE49-F238E27FC236}">
                <a16:creationId xmlns:a16="http://schemas.microsoft.com/office/drawing/2014/main" id="{989BE678-777B-482A-A616-FEDC47B162E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19" name="Picture 18">
            <a:extLst>
              <a:ext uri="{FF2B5EF4-FFF2-40B4-BE49-F238E27FC236}">
                <a16:creationId xmlns:a16="http://schemas.microsoft.com/office/drawing/2014/main" id="{CF1EB4BD-9C7E-4AA3-9681-C7EB0DA6250B}"/>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21" name="Picture 20">
            <a:extLst>
              <a:ext uri="{FF2B5EF4-FFF2-40B4-BE49-F238E27FC236}">
                <a16:creationId xmlns:a16="http://schemas.microsoft.com/office/drawing/2014/main" id="{94AAE3AA-3759-4D28-B0EF-575F25A5146C}"/>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3" name="Rectangle 22">
            <a:extLst>
              <a:ext uri="{FF2B5EF4-FFF2-40B4-BE49-F238E27FC236}">
                <a16:creationId xmlns:a16="http://schemas.microsoft.com/office/drawing/2014/main" id="{D28BE0C3-2102-4820-B88B-A448B1840D1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5" name="Rectangle 24">
            <a:extLst>
              <a:ext uri="{FF2B5EF4-FFF2-40B4-BE49-F238E27FC236}">
                <a16:creationId xmlns:a16="http://schemas.microsoft.com/office/drawing/2014/main" id="{F3F4807A-5068-4492-8025-D75F320E908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630182B0-3559-41D5-9EBC-0BD86BEDAD0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4" name="Kép 3" descr="A képen rajz látható&#10;&#10;Automatikusan generált leírás"/>
          <p:cNvPicPr>
            <a:picLocks noChangeAspect="1"/>
          </p:cNvPicPr>
          <p:nvPr/>
        </p:nvPicPr>
        <p:blipFill rotWithShape="1">
          <a:blip r:embed="rId6">
            <a:extLst>
              <a:ext uri="{28A0092B-C50C-407E-A947-70E740481C1C}">
                <a14:useLocalDpi xmlns:a14="http://schemas.microsoft.com/office/drawing/2010/main" val="0"/>
              </a:ext>
            </a:extLst>
          </a:blip>
          <a:srcRect r="39472"/>
          <a:stretch/>
        </p:blipFill>
        <p:spPr>
          <a:xfrm>
            <a:off x="10437490" y="0"/>
            <a:ext cx="696674" cy="1352282"/>
          </a:xfrm>
          <a:prstGeom prst="rect">
            <a:avLst/>
          </a:prstGeom>
        </p:spPr>
      </p:pic>
      <p:sp>
        <p:nvSpPr>
          <p:cNvPr id="27" name="Freeform 36">
            <a:extLst>
              <a:ext uri="{FF2B5EF4-FFF2-40B4-BE49-F238E27FC236}">
                <a16:creationId xmlns:a16="http://schemas.microsoft.com/office/drawing/2014/main" id="{B24996F8-180C-4DCB-8A26-DFA336CDEFB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413666" y="0"/>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nchorCtr="0">
            <a:noAutofit/>
          </a:bodyPr>
          <a:lstStyle/>
          <a:p>
            <a:pPr algn="ctr"/>
            <a:endParaRPr lang="en-US"/>
          </a:p>
        </p:txBody>
      </p:sp>
      <p:pic>
        <p:nvPicPr>
          <p:cNvPr id="3" name="Kép 2"/>
          <p:cNvPicPr>
            <a:picLocks noChangeAspect="1"/>
          </p:cNvPicPr>
          <p:nvPr/>
        </p:nvPicPr>
        <p:blipFill rotWithShape="1">
          <a:blip r:embed="rId7">
            <a:extLst>
              <a:ext uri="{28A0092B-C50C-407E-A947-70E740481C1C}">
                <a14:useLocalDpi xmlns:a14="http://schemas.microsoft.com/office/drawing/2010/main" val="0"/>
              </a:ext>
            </a:extLst>
          </a:blip>
          <a:srcRect l="-6875" t="150" r="6875" b="-1636"/>
          <a:stretch/>
        </p:blipFill>
        <p:spPr>
          <a:xfrm>
            <a:off x="-579960" y="20320"/>
            <a:ext cx="8203381" cy="7000240"/>
          </a:xfrm>
          <a:prstGeom prst="rect">
            <a:avLst/>
          </a:prstGeom>
        </p:spPr>
      </p:pic>
      <p:sp>
        <p:nvSpPr>
          <p:cNvPr id="16" name="Szövegdoboz 15"/>
          <p:cNvSpPr txBox="1"/>
          <p:nvPr/>
        </p:nvSpPr>
        <p:spPr>
          <a:xfrm>
            <a:off x="0" y="6358374"/>
            <a:ext cx="7670799" cy="369332"/>
          </a:xfrm>
          <a:prstGeom prst="rect">
            <a:avLst/>
          </a:prstGeom>
          <a:solidFill>
            <a:schemeClr val="bg2"/>
          </a:solidFill>
        </p:spPr>
        <p:txBody>
          <a:bodyPr wrap="square" rtlCol="0">
            <a:spAutoFit/>
          </a:bodyPr>
          <a:lstStyle/>
          <a:p>
            <a:r>
              <a:rPr lang="hu-HU" dirty="0"/>
              <a:t>Pászkatészta dagasztása Nevetlenfaluban. Batári Zsuzsanna, 2005.</a:t>
            </a:r>
            <a:endParaRPr lang="hu-HU" sz="1600" b="1" dirty="0"/>
          </a:p>
        </p:txBody>
      </p:sp>
      <p:sp>
        <p:nvSpPr>
          <p:cNvPr id="2" name="Cím 1"/>
          <p:cNvSpPr>
            <a:spLocks noGrp="1"/>
          </p:cNvSpPr>
          <p:nvPr>
            <p:ph type="title"/>
          </p:nvPr>
        </p:nvSpPr>
        <p:spPr>
          <a:xfrm>
            <a:off x="7669923" y="1515165"/>
            <a:ext cx="4522073" cy="4712915"/>
          </a:xfrm>
        </p:spPr>
        <p:txBody>
          <a:bodyPr vert="horz" lIns="91440" tIns="45720" rIns="91440" bIns="45720" rtlCol="0" anchor="t">
            <a:normAutofit/>
          </a:bodyPr>
          <a:lstStyle/>
          <a:p>
            <a:r>
              <a:rPr lang="hu-HU" sz="2800" b="1" dirty="0" smtClean="0"/>
              <a:t>A </a:t>
            </a:r>
            <a:r>
              <a:rPr lang="hu-HU" sz="2800" b="1" dirty="0"/>
              <a:t>kalács (pászka</a:t>
            </a:r>
            <a:r>
              <a:rPr lang="hu-HU" sz="2800" b="1" dirty="0" smtClean="0"/>
              <a:t>)</a:t>
            </a:r>
            <a:r>
              <a:rPr lang="hu-HU" sz="2000" b="1" dirty="0" smtClean="0"/>
              <a:t/>
            </a:r>
            <a:br>
              <a:rPr lang="hu-HU" sz="2000" b="1" dirty="0" smtClean="0"/>
            </a:br>
            <a:r>
              <a:rPr lang="en-US" sz="2000" dirty="0"/>
              <a:t/>
            </a:r>
            <a:br>
              <a:rPr lang="en-US" sz="2000" dirty="0"/>
            </a:br>
            <a:r>
              <a:rPr lang="hu-HU" sz="1400" dirty="0"/>
              <a:t>A 19-20. század fordulójáig a római katolikusok, a görög katolikusok </a:t>
            </a:r>
            <a:r>
              <a:rPr lang="hu-HU" sz="1400" dirty="0" smtClean="0"/>
              <a:t>és az </a:t>
            </a:r>
            <a:r>
              <a:rPr lang="hu-HU" sz="1400" dirty="0"/>
              <a:t>ortodoxok </a:t>
            </a:r>
            <a:r>
              <a:rPr lang="hu-HU" sz="1400" dirty="0" smtClean="0"/>
              <a:t>pedig napjainkban </a:t>
            </a:r>
            <a:r>
              <a:rPr lang="hu-HU" sz="1400" dirty="0"/>
              <a:t>is farsang után húsvétkor </a:t>
            </a:r>
            <a:r>
              <a:rPr lang="hu-HU" sz="1400" dirty="0" smtClean="0"/>
              <a:t>süthetnek </a:t>
            </a:r>
            <a:r>
              <a:rPr lang="hu-HU" sz="1400" dirty="0"/>
              <a:t>először állati eredetű zsírral, vajjal, tejjel, tojással. </a:t>
            </a:r>
            <a:r>
              <a:rPr lang="hu-HU" sz="1400" dirty="0" smtClean="0"/>
              <a:t/>
            </a:r>
            <a:br>
              <a:rPr lang="hu-HU" sz="1400" dirty="0" smtClean="0"/>
            </a:br>
            <a:r>
              <a:rPr lang="en-US" sz="1400" dirty="0"/>
              <a:t/>
            </a:r>
            <a:br>
              <a:rPr lang="en-US" sz="1400" dirty="0"/>
            </a:br>
            <a:r>
              <a:rPr lang="hu-HU" sz="1400" dirty="0"/>
              <a:t>A húsvéti ünnepek alatt kenyér helyett kaláccsal ették a </a:t>
            </a:r>
            <a:r>
              <a:rPr lang="hu-HU" sz="1400" dirty="0" smtClean="0"/>
              <a:t>sonkát és a tojást </a:t>
            </a:r>
            <a:r>
              <a:rPr lang="hu-HU" sz="1400" dirty="0"/>
              <a:t>is.</a:t>
            </a:r>
            <a:endParaRPr lang="en-US" sz="1400" dirty="0"/>
          </a:p>
        </p:txBody>
      </p:sp>
    </p:spTree>
    <p:extLst>
      <p:ext uri="{BB962C8B-B14F-4D97-AF65-F5344CB8AC3E}">
        <p14:creationId xmlns:p14="http://schemas.microsoft.com/office/powerpoint/2010/main" val="2676696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Office-té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1177</TotalTime>
  <Words>310</Words>
  <Application>Microsoft Office PowerPoint</Application>
  <PresentationFormat>Szélesvásznú</PresentationFormat>
  <Paragraphs>64</Paragraphs>
  <Slides>27</Slides>
  <Notes>1</Notes>
  <HiddenSlides>0</HiddenSlides>
  <MMClips>0</MMClips>
  <ScaleCrop>false</ScaleCrop>
  <HeadingPairs>
    <vt:vector size="6" baseType="variant">
      <vt:variant>
        <vt:lpstr>Használt betűtípusok</vt:lpstr>
      </vt:variant>
      <vt:variant>
        <vt:i4>4</vt:i4>
      </vt:variant>
      <vt:variant>
        <vt:lpstr>Téma</vt:lpstr>
      </vt:variant>
      <vt:variant>
        <vt:i4>1</vt:i4>
      </vt:variant>
      <vt:variant>
        <vt:lpstr>Diacímek</vt:lpstr>
      </vt:variant>
      <vt:variant>
        <vt:i4>27</vt:i4>
      </vt:variant>
    </vt:vector>
  </HeadingPairs>
  <TitlesOfParts>
    <vt:vector size="32" baseType="lpstr">
      <vt:lpstr>Arial</vt:lpstr>
      <vt:lpstr>Calibri</vt:lpstr>
      <vt:lpstr>Century Gothic</vt:lpstr>
      <vt:lpstr>Wingdings 3</vt:lpstr>
      <vt:lpstr>Ion</vt:lpstr>
      <vt:lpstr>SkanzenSuli Mit eszünk húsvétkor és miért pont azt?  </vt:lpstr>
      <vt:lpstr>Mi kerül húsvétkor az asztalra?  Húsvét közeledtével szinte mindannyian megvásároljuk a sonkát, tojást, tormát, megsütjük vagy beszerezzük a kalácsot.  Vajon miért épp ezek az ételek kerülnek a húsvéti asztalra? </vt:lpstr>
      <vt:lpstr>A húsvét  Évszázadokon keresztül a 40 napos nagyböjti időszak után húsvétvasárnap, Jézus feltámadásának ünnepén vettek először húst, állati eredetű tojást és tejterméket magukhoz az emberek. (A görög katolikusok és ortodox ma sem fogyasztanak tojást és tejtermékeket böjt idején.)   Fontos szabály volt, hogy először a vasárnap hajnalban megszentelt ételekből egyenek.  Egyes helyeken csak az ehetett a szenteltből, aki megtartotta a nagyböjtöt, meggyónt és megáldozott. Volt, ahol a koldusoknak is adtak belőle.  </vt:lpstr>
      <vt:lpstr>Az ételszentelés  Az ételszentelés a 7. századtól ismert szokás. Görög katolikusok és egyes helyeken római katolikusok körében napjainkban is bevett gyakorlat.   Ahol már nem volt szokás a templomi ételszentelés, ott a családfő hintette meg szenteltvízzel étkezés előtt az ételeket.  A hívek az ételeket húsvétvasárnap reggel kosárban viszik a templomba, ahol a pap megszenteli azokat.  A megszentelt ételeket a Kárpát-medencében kókonya vagy pászka névvel illették. A görög katolikusok ma is pászkának hívják. </vt:lpstr>
      <vt:lpstr>Mit tartalmazhat a kosár?   Sonkát, bárányt, tojást, kalácsot, nyers vagy főtt kolbászt, bort, túrót, tormát, fokhagymát, sót, vajat, gyertyát, de napjainkban a csoki nyulat vagy tojást is sokan beleteszik.  Az ételek mellé árpa- és kukoricaszemeket is tehettek, amit az állatoknak adtak, hogy egészségesek legyenek.  A néphit mágikus erőt tulajdonított a megszentelt ételnek, ami megvédi családjukat és házukat, jószágaikat, földjeiket az ártó hatalmaktól, betegségektől.</vt:lpstr>
      <vt:lpstr>A kosarat díszítő kendő  A kosarat minden gazdasszony a maga hímezte kendővel borította le. Mindenki arra törekedett, hogy az övé legyen a legszebb.   Néhol a vetőabroszt is elvitték a templomba. Az ebédnél ezt terítették az ünnepi asztalra. Úgy vélték, hogy ha ebből vetik el a gabonát, bőséges termés lesz.   Volt, ahol úgy tartották, hogy aki először ér haza az ételszentelésről, az lesz a munkában is az első, vagy annak a tehene fogja a legtöbb tejet adni.  Egyes helyeken a hazaérkező asszony a megszentelt ételeket tartalmazó kosárral háromszor megkerülte a házat, hogy a gonoszt, férgeket így tartsa távol.</vt:lpstr>
      <vt:lpstr> Ószövetségi előzmény  A húsvét az ószövetségi pászka (pészah) ünnepéből nőtt ki. Ez a zsidók számára az egyiptomi fogságból való szabadulás ünnepe.  Az Egyiptomot ért tizedik csapás az elsőszülöttek halála volt. Hogy ez elkerülje a zsidókat, házaikat egy bárány vérével jelölték meg. Ezt követően a fáraó elengedte őket, és Mózes vezetésével elhagyhatták Egyiptomot.   A kivonulás előtt a zsidók ezeket az ételeket fogyasztották: - bárány – ennek vérével kenték be az ajtófélfát és szemöldökfát, tűzön kellett megsütni, csontját nem volt szabad összetörni - keserű saláta: az egyiptomi szolgaság jelképe - kovásztalan kenyér (pászka): mivel a zsidóknak sietniük kellett, kovász nélküli kenyeret, lepényt sütöttek  Jézus és tanítványainak utolsó vacsorája e szertartás szerint történt. </vt:lpstr>
      <vt:lpstr>A húsvétvasárnap reggeli étkezés  Otthon a család együtt kezdett neki a megszentelt ételek elfogyasztásának.  A görög katolikusoknál az összes szentelt ételből tesznek egy keveset az asztalra. Először mindenki egy falat szentelt pászkát és egy korty szentelt bort vesz magához, amit egyszerre nyelnek le. Erre úgy tekintenek, mint szent áldozásra. Fontos, hogy mindenki mindenből egyen egy keveset.  A katolikusok a szentelt ételekből református barátaiknak is adtak, akik azt szívesen fogadták.</vt:lpstr>
      <vt:lpstr>A kalács (pászka)  A 19-20. század fordulójáig a római katolikusok, a görög katolikusok és az ortodoxok pedig napjainkban is farsang után húsvétkor süthetnek először állati eredetű zsírral, vajjal, tejjel, tojással.   A húsvéti ünnepek alatt kenyér helyett kaláccsal ették a sonkát és a tojást is.</vt:lpstr>
      <vt:lpstr>A kalács (pászka)  Nevetlenfaluban amikor kel a pászkatészta, kereszt alakban rakják rá a szentelt barkát: „…hogy az Úristen azt is szentelje meg. Avval együtt keljen a pászka is.”   Közben keresztet vetnek és ezt mondják: „Az Atya, Fiú, Szentlélek.” Úgy tartják, hogy a szentelt ételek közül az első falatot a pászkából kell enni, hiszen az Jézus testét szimbolizálja.</vt:lpstr>
      <vt:lpstr>A kalács (pászka)   Sokan otthon sütik, de akik nem szeretnének ezzel dolgozni, a pékségekben rendelik meg.</vt:lpstr>
      <vt:lpstr>A görög katolikus pászka jelentése   A kalács alapjául szolgáló lepény Krisztus testét jelképezi, az egymásra kerülő tésztafonatok a töviskoszorút, a tésztára keresztirányban kerülő tésztafonatok pedig a keresztet. A kalács tetején az öt elemből, rózsából álló díszítés Krisztus öt sebét szimbolizálja. Ezen kívül néhol a kínzó eszközöket is megformálták a kalács tetején.  Az állatoknak csaknem mindenütt adnak a pászkából, hogy egészségesek maradjanak.</vt:lpstr>
      <vt:lpstr>A húsvéti morzsa  A húsvéti szentelt ételeket nagyon megbecsülték, mert azokban a Föltámadott Úr önmagát ajándékozza. Ezért a legkisebb hulladékot sem dobták ki a szemétbe (pl. sonka csontja, tojás héja, kalács morzsája).  A húsvéti morzsát vihar idején tűzbe vetették, hogy a házat elkerülje a villámcsapás.   Algyőn úgy vélték, hogy a búzatermésükön nem lesz áldás, ha rátaposnak a kalács morzsájára.   Csíkban  a szentelt morzsát a verebek kártevése ellen hintették el a gabonaföldeken.  A görög katolikusok a húsvéti morzsát a kemencében elégették. Addig nem kaparták ki a hamut, amíg ismét nem sütöttek benne valamit, mert úgy tartották, akkor jól ég a kemence. </vt:lpstr>
      <vt:lpstr>A bor  Krisztus vérét jelképezi.</vt:lpstr>
      <vt:lpstr>A bárány  Előképe az Ábrahám által Izsák helyett föláldozott kos.  Az egyiptomi kivonuláskor a széder est eledele volt.  Az Újszövetségben Jézus Krisztust nevezik Isten bárányának. Ő az áldozati bárány, aki az emberiség megváltására jött a Földre.   A húsvéti bárány vágása egykor országosan elterjedt szokás volt. Erdélyben napjainkban is általános gyakorlat. </vt:lpstr>
      <vt:lpstr>A bárány elkészítésének módjai  - Egyben megsütötték, hogy csontot ne törjenek.  - Borban áztatták és utána kirántották.  - Paprikásnak főzték meg.  - Erdélyben a bárányt gyakran töltelékkel sütik meg. A töltelékhez a bárány belsőségeit (máj, vese, tüdő, szív), tojást, kenyeret, petrezselyemzöldet, sót, hagymát használnak. </vt:lpstr>
      <vt:lpstr>A tojás  Az életnek,  újjászületésnek, a keresztény világban Krisztus halottaiból való feltámadásának a jelképe. Amint a tojásból új élet kel, úgy támad föl Krisztus is az emberek megváltására.   A Temesközben a férj a szentelt főtt tojást kétfelé vágta: egyik felét maga ette meg, a másik felét feleségének adta, hogy ha eltévednek és egymásra gondolnak, akkor megtalálják a hazavezető utat.   Hasonlóan gondolták a göcsejiek is: az erdőben (avagy az élet rengetegében) eltévedve arra a személyre kell gondolni, akivel együtt ették a húsvéti tojást.</vt:lpstr>
      <vt:lpstr>A tojás színe  Eredetileg a tojást csak pirosra festették, ami Krisztusnak az emberiségért kiontott vérére emlékeztet.   Csíkmenaságban úgy tartották, hogy a tojás belső, fehér része Krisztus verejtékét jelképezi. A pirosra festett tojás héját az utcákon szórták szét, hogy Krisztus kálváriajárására emlékeztessen. Az eredeti célzat az volt, hogy az utakat megoltalmazzák a gonosztól, a rontástól.  Húsvét napján a keresztszülők keresztgyermekeiknek tojást küldtek. Mivel a tojás a feltámadt Krisztus jelképe, ezzel az ajándékkal emlékeztették keresztgyermekeiket a megváltás örömére. </vt:lpstr>
      <vt:lpstr>A tojás héja  A szentelt tojás héját a veteményeskertben szórták szét, termőföldbe szántották, másutt a szőlőföld négy sarkában ásták el, így igyekeztek bőséges termést, villámcsapástól védelmet nyerni.   Volt, ahol a tojás héját a baromfinak adták, vagy tűzben elégették.</vt:lpstr>
      <vt:lpstr>A sonka és a kolbász  A téli disznóvágás után a füstölt sonka és kolbász sokáig elállt. A húsmentes nagyböjt után ebből tudtak enni az emberek.  Az újkígyósi gyerekeknek édesanyjuk egy-egy darab főtt kolbászt adott, hogy a torkuk ne fájjon.   Néhol azt mondták, hogy ha szentelt sonkát vagy kolbászt esznek, akkor nem fogja megcsípni őket a kígyó, amikor nyáron kint a földön ebéd után megpihennek.  A szentelt sonka csontját nem adták a kutyáknak, hanem egyes helyeken bő termést remélve gyümölcsfára kötötték vagy a veteményesbe vitték ki.   Másutt a sonka csontját a ház eresze alá vagy a disznóól ajtaja fölé tették villámcsapás elleni védekezésül.</vt:lpstr>
      <vt:lpstr>A töltött tyúk  A görög katolikusok jellegzetes húsvéti étele, de Északkelet-Magyarországon más felekezetűek is átvették a készítését.   Eredetileg a húsvéti bárányt pótolta: ha a szegényebb családoknak nem volt pénzük bárányra, tyúkot vágtak, és a bárányhoz hasonló módon azt töltötték meg.  A tyúk bőre alá az alábbi alapanyagokból készült tölteléket tesznek: nyers és főtt tojás, kevés prézli, apróra vágott szalonna, máj, zöldpetrezselyem, só, bors. A tyúk húsából levest főznek.</vt:lpstr>
      <vt:lpstr>A torma  A tormát lereszelik, majd cukros-ecetes vizet öntenek rá.   A torma a népi értelmezés szerint a keresztre feszített Krisztusnak kínált ecet keserűségét idézi. Ahogy Nevetlenfaluban megfogalmazták: Erős íze miatt „ez nekünk annak a jelképe, hogy az Úr Jézust a keresztfán ecettel és epével kínálták, és ez a keserűségnek a jelképe.”  Egy másik magyarázat szerint „a Jóisten erősítsen bennünket, olyanok legyünk, mint a torma. Hát a torma is erős. Az emberekbe a lelket, akaratot.”  Göcsejben a család először a tormából evett. Eredeti célzata az volt, hogy erős íze, könnyfacsaró illata elriassza a gonosz lelkeket. Másodlagos magyarázata szerint azért esznek először tormát, hogy nyáron szabadban való pihenésük alatt kígyó, béka vagy egér ne másszon a szájukba. </vt:lpstr>
      <vt:lpstr>A vaj  A böjti időben nem ehettek vajat sem. Az ételszentelésre valamilyen díszes formában vitték el.</vt:lpstr>
      <vt:lpstr>A sárga túró  A görög katolikusokok által lakott vidékeken jellegzetes húsvéti étel, amit az ott élő római katolikusok is átvettek.  Hozzávalók: tej, tojás, cukor, vaníliáscukor, só. A nagyböjti időben tojást sem esznek, így húsvétkor nagy mennyiségben áll rendelkezésre.  Az alapanyagokat lassú tűzön addig főzték, amíg túróhoz hasonló állagú lett, majd egy vászonruhába tették és lecsepegtették, így szilárd állagú lett.</vt:lpstr>
      <vt:lpstr>A só és a fokhagyma  Úgy tartják, hogy ha szentelt sóval főznek, akkor minden azzal főzött étel szentelt lesz.  A szentelt sóból a gazdasszony dagasztáskor a tésztába is tett, hogy jó kenyere süljön.   Néhol a szentelt sóból a jószágoknak is adtak, hogy ne legyenek betegek.  A fokhagymának a tormához és a sóhoz hasonlóan gonoszűző erőt tulajdonítottak.  A kárpátaljai Aklihegyen húsvét reggel először ebből ettek. Azzal indokolták, hogy akkor a kígyó nyáron nem csípi meg őket. Vagyis a gonosznak nincs hatalma felettük. </vt:lpstr>
      <vt:lpstr>Gyertya  A gyertya az örök világosságnak, a feltámadt Krisztusnak a szimbóluma, aki így szólt: „Én vagyok a világ világossága.”</vt:lpstr>
      <vt:lpstr>PowerPoint-bemutató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Higiénia a 20. századi Magyarországon</dc:title>
  <dc:creator>Daniel Clementh</dc:creator>
  <cp:lastModifiedBy>Fodor Gabriella</cp:lastModifiedBy>
  <cp:revision>65</cp:revision>
  <dcterms:created xsi:type="dcterms:W3CDTF">2019-12-17T09:18:32Z</dcterms:created>
  <dcterms:modified xsi:type="dcterms:W3CDTF">2020-04-08T18:23:45Z</dcterms:modified>
</cp:coreProperties>
</file>