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67" r:id="rId4"/>
    <p:sldId id="269" r:id="rId5"/>
    <p:sldId id="264" r:id="rId6"/>
    <p:sldId id="265" r:id="rId7"/>
    <p:sldId id="266" r:id="rId8"/>
    <p:sldId id="263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oska Tamás" initials="KT" lastIdx="1" clrIdx="0">
    <p:extLst>
      <p:ext uri="{19B8F6BF-5375-455C-9EA6-DF929625EA0E}">
        <p15:presenceInfo xmlns:p15="http://schemas.microsoft.com/office/powerpoint/2012/main" userId="Kloska Tamá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117E-37D8-4F76-A60E-5630A3A0965D}" type="datetimeFigureOut">
              <a:rPr lang="hu-HU" smtClean="0"/>
              <a:t>2020. 05. 28.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2DE81-7BCB-4C5C-AE47-9E7BB2416E0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6369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loska.tamas@skanzen.hu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jtTGVacB98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XiWuW5ZXwo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lsovh.hu/nok-az-elso-vilaghaboruban-szerepvaltozaso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960170" y="1007454"/>
            <a:ext cx="8825657" cy="2830285"/>
          </a:xfrm>
        </p:spPr>
        <p:txBody>
          <a:bodyPr/>
          <a:lstStyle/>
          <a:p>
            <a:r>
              <a:rPr lang="hu-HU" sz="8000" spc="-300" dirty="0" smtClean="0"/>
              <a:t>Nők az élet </a:t>
            </a:r>
            <a:r>
              <a:rPr lang="hu-HU" sz="8000" spc="-300" dirty="0" smtClean="0"/>
              <a:t>frontján</a:t>
            </a:r>
            <a:endParaRPr lang="hu-HU" sz="4000" spc="-3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sp>
        <p:nvSpPr>
          <p:cNvPr id="7" name="Alcím 2"/>
          <p:cNvSpPr>
            <a:spLocks noGrp="1"/>
          </p:cNvSpPr>
          <p:nvPr>
            <p:ph type="subTitle" idx="1"/>
          </p:nvPr>
        </p:nvSpPr>
        <p:spPr>
          <a:xfrm>
            <a:off x="1960170" y="4064179"/>
            <a:ext cx="8825658" cy="201487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1600" b="1" dirty="0"/>
              <a:t>Kloska </a:t>
            </a:r>
            <a:r>
              <a:rPr lang="hu-HU" altLang="hu-HU" sz="1600" b="1" dirty="0" smtClean="0"/>
              <a:t>tamás</a:t>
            </a:r>
          </a:p>
          <a:p>
            <a:pPr>
              <a:lnSpc>
                <a:spcPct val="90000"/>
              </a:lnSpc>
            </a:pPr>
            <a:r>
              <a:rPr lang="hu-HU" altLang="hu-HU" sz="1600" b="1" dirty="0" smtClean="0"/>
              <a:t>Szabadtéri </a:t>
            </a:r>
            <a:r>
              <a:rPr lang="hu-HU" altLang="hu-HU" sz="1600" b="1" dirty="0"/>
              <a:t>néprajzi </a:t>
            </a:r>
            <a:r>
              <a:rPr lang="hu-HU" altLang="hu-HU" sz="1600" b="1" dirty="0" smtClean="0"/>
              <a:t>múzeum</a:t>
            </a:r>
          </a:p>
          <a:p>
            <a:pPr>
              <a:lnSpc>
                <a:spcPct val="90000"/>
              </a:lnSpc>
            </a:pPr>
            <a:r>
              <a:rPr lang="hu-HU" altLang="hu-HU" sz="1600" b="1" dirty="0" smtClean="0"/>
              <a:t>történész</a:t>
            </a:r>
            <a:r>
              <a:rPr lang="hu-HU" altLang="hu-HU" sz="1600" b="1" dirty="0"/>
              <a:t>, muzeológus</a:t>
            </a:r>
          </a:p>
          <a:p>
            <a:pPr>
              <a:lnSpc>
                <a:spcPct val="90000"/>
              </a:lnSpc>
            </a:pPr>
            <a:r>
              <a:rPr lang="hu-HU" altLang="hu-HU" sz="1600" b="1" cap="none" dirty="0" smtClean="0">
                <a:hlinkClick r:id="rId3"/>
              </a:rPr>
              <a:t>kloska.tamas@skanzen.hu</a:t>
            </a:r>
            <a:r>
              <a:rPr lang="hu-HU" altLang="hu-HU" sz="1600" b="1" cap="none" dirty="0" smtClean="0"/>
              <a:t> </a:t>
            </a:r>
            <a:endParaRPr lang="hu-HU" altLang="hu-HU" sz="1600" b="1" cap="none" dirty="0" smtClean="0"/>
          </a:p>
        </p:txBody>
      </p:sp>
    </p:spTree>
    <p:extLst>
      <p:ext uri="{BB962C8B-B14F-4D97-AF65-F5344CB8AC3E}">
        <p14:creationId xmlns:p14="http://schemas.microsoft.com/office/powerpoint/2010/main" val="85620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34905" y="6487027"/>
            <a:ext cx="6357095" cy="369980"/>
          </a:xfrm>
        </p:spPr>
        <p:txBody>
          <a:bodyPr/>
          <a:lstStyle/>
          <a:p>
            <a:pPr algn="ctr"/>
            <a:r>
              <a:rPr lang="hu-HU" sz="1600" dirty="0"/>
              <a:t>N</a:t>
            </a:r>
            <a:r>
              <a:rPr lang="hu-HU" sz="1600" dirty="0" smtClean="0"/>
              <a:t>ői farmmunkások Nagy-Britanniában, 1916. Forrás: </a:t>
            </a:r>
            <a:r>
              <a:rPr lang="hu-HU" sz="1600" i="1" dirty="0" smtClean="0"/>
              <a:t>BFI</a:t>
            </a:r>
            <a:endParaRPr lang="hu-HU" sz="1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pic>
        <p:nvPicPr>
          <p:cNvPr id="6" name="qjtTGVacB9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834905" y="0"/>
            <a:ext cx="6357095" cy="357586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53" y="3575866"/>
            <a:ext cx="4946398" cy="2911161"/>
          </a:xfrm>
          <a:prstGeom prst="rect">
            <a:avLst/>
          </a:prstGeom>
        </p:spPr>
      </p:pic>
      <p:sp>
        <p:nvSpPr>
          <p:cNvPr id="9" name="Tartalom helye 2"/>
          <p:cNvSpPr txBox="1">
            <a:spLocks/>
          </p:cNvSpPr>
          <p:nvPr/>
        </p:nvSpPr>
        <p:spPr>
          <a:xfrm>
            <a:off x="120813" y="794054"/>
            <a:ext cx="5714091" cy="5692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dirty="0" smtClean="0"/>
              <a:t>Míg a férfiak a frontokon harcoltak, addig az asszonyok, leányok otthon álltak helyt, a hétköznapi élet frontján. A távolban küzdő apáért, kedvesért, gyermekért való aggódás a mindennapok részévé vált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A kapcsolattartás egyedüli formája a levelezés és a csomagküldés volt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A nők, leányok egyedül maradtak, a legények bevonulásával a párkeresés nehézségekbe ütközött, a gyermeknevelés pedig sokszor háttérbe szorult a földeken való munkavégzés </a:t>
            </a:r>
            <a:r>
              <a:rPr lang="hu-HU" dirty="0" err="1" smtClean="0"/>
              <a:t>terhe</a:t>
            </a:r>
            <a:r>
              <a:rPr lang="hu-HU" dirty="0" smtClean="0"/>
              <a:t> miatt</a:t>
            </a:r>
          </a:p>
        </p:txBody>
      </p:sp>
    </p:spTree>
    <p:extLst>
      <p:ext uri="{BB962C8B-B14F-4D97-AF65-F5344CB8AC3E}">
        <p14:creationId xmlns:p14="http://schemas.microsoft.com/office/powerpoint/2010/main" val="116777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26532" y="5572352"/>
            <a:ext cx="6465468" cy="700043"/>
          </a:xfrm>
        </p:spPr>
        <p:txBody>
          <a:bodyPr/>
          <a:lstStyle/>
          <a:p>
            <a:pPr algn="ctr"/>
            <a:r>
              <a:rPr lang="hu-HU" sz="1600" dirty="0" smtClean="0"/>
              <a:t>Női dolgozók egy nagy-britanniai lőszergyárban, 1916 körül. Forrás: </a:t>
            </a:r>
            <a:r>
              <a:rPr lang="hu-HU" sz="1600" i="1" dirty="0" smtClean="0"/>
              <a:t>British </a:t>
            </a:r>
            <a:r>
              <a:rPr lang="hu-HU" sz="1600" i="1" dirty="0" err="1" smtClean="0"/>
              <a:t>Pathé</a:t>
            </a:r>
            <a:endParaRPr lang="hu-HU" sz="1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7" y="0"/>
            <a:ext cx="4148060" cy="5781358"/>
          </a:xfrm>
          <a:prstGeom prst="rect">
            <a:avLst/>
          </a:prstGeom>
        </p:spPr>
      </p:pic>
      <p:sp>
        <p:nvSpPr>
          <p:cNvPr id="9" name="Cím 1"/>
          <p:cNvSpPr txBox="1">
            <a:spLocks/>
          </p:cNvSpPr>
          <p:nvPr/>
        </p:nvSpPr>
        <p:spPr>
          <a:xfrm>
            <a:off x="1045027" y="5781358"/>
            <a:ext cx="4097481" cy="11698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1600" dirty="0" smtClean="0"/>
              <a:t>Munkásnő a pestszentlőrinci Magyar Lőszergyár Rt. Telepén az első világháború alatt. Forrás: </a:t>
            </a:r>
            <a:r>
              <a:rPr lang="hu-HU" sz="1600" i="1" dirty="0" err="1" smtClean="0"/>
              <a:t>Wikimedia</a:t>
            </a:r>
            <a:r>
              <a:rPr lang="hu-HU" sz="1600" i="1" dirty="0" smtClean="0"/>
              <a:t> </a:t>
            </a:r>
            <a:r>
              <a:rPr lang="hu-HU" sz="1600" i="1" dirty="0" err="1" smtClean="0"/>
              <a:t>Commons</a:t>
            </a:r>
            <a:endParaRPr lang="hu-HU" sz="1600" dirty="0"/>
          </a:p>
        </p:txBody>
      </p:sp>
      <p:pic>
        <p:nvPicPr>
          <p:cNvPr id="4" name="MXiWuW5ZXw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26532" y="1926817"/>
            <a:ext cx="6465468" cy="363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0000" cy="564832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sp>
        <p:nvSpPr>
          <p:cNvPr id="6" name="Cím 1"/>
          <p:cNvSpPr>
            <a:spLocks noGrp="1"/>
          </p:cNvSpPr>
          <p:nvPr>
            <p:ph type="title"/>
          </p:nvPr>
        </p:nvSpPr>
        <p:spPr>
          <a:xfrm>
            <a:off x="0" y="5648325"/>
            <a:ext cx="7620000" cy="700043"/>
          </a:xfrm>
        </p:spPr>
        <p:txBody>
          <a:bodyPr/>
          <a:lstStyle/>
          <a:p>
            <a:pPr algn="ctr"/>
            <a:r>
              <a:rPr lang="hu-HU" sz="1600" dirty="0" smtClean="0"/>
              <a:t>Londoni ruhagyár az első világháború alatt. Forrás</a:t>
            </a:r>
            <a:r>
              <a:rPr lang="hu-HU" sz="1600" dirty="0" smtClean="0"/>
              <a:t>: </a:t>
            </a:r>
            <a:r>
              <a:rPr lang="hu-HU" sz="1600" i="1" dirty="0" err="1" smtClean="0"/>
              <a:t>Wikimedia</a:t>
            </a:r>
            <a:r>
              <a:rPr lang="hu-HU" sz="1600" i="1" dirty="0" smtClean="0"/>
              <a:t> </a:t>
            </a:r>
            <a:r>
              <a:rPr lang="hu-HU" sz="1600" i="1" dirty="0" err="1" smtClean="0"/>
              <a:t>Commons</a:t>
            </a:r>
            <a:endParaRPr lang="hu-HU" sz="1600" dirty="0"/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7768046" y="1577826"/>
            <a:ext cx="3918857" cy="48578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u-HU" dirty="0" smtClean="0"/>
              <a:t>A </a:t>
            </a:r>
            <a:r>
              <a:rPr lang="hu-HU" dirty="0"/>
              <a:t>háború gyökeresen változtatta meg a nemek közötti viszonyokat, a hátrahagyott családok egyben tartása az asszonyokra hárult. A hagyományos női feladatok mellett – gyermeknevelés, sütés, főzés, takarítás – az asszonyok nagyobb szerepet kaptak a gazdaság irányításában, a boltokban, a kisüzemekben, az iskolákban és a (hadi)termelésben is, így szerepük a háború alatt felértékelődött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49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/>
          <p:cNvSpPr txBox="1">
            <a:spLocks/>
          </p:cNvSpPr>
          <p:nvPr/>
        </p:nvSpPr>
        <p:spPr>
          <a:xfrm>
            <a:off x="4924115" y="5611852"/>
            <a:ext cx="6530687" cy="548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1600" dirty="0"/>
              <a:t>O</a:t>
            </a:r>
            <a:r>
              <a:rPr lang="hu-HU" sz="1600" dirty="0" smtClean="0"/>
              <a:t>sztrák–magyar katonák ápolónőkkel, Arad, Püspökség </a:t>
            </a:r>
            <a:r>
              <a:rPr lang="hu-HU" sz="1600" dirty="0"/>
              <a:t>utca 5. Ma a Szülészeti és Nőgyógyászati Klinika épülete.</a:t>
            </a:r>
            <a:r>
              <a:rPr lang="hu-HU" sz="1600" dirty="0" smtClean="0"/>
              <a:t> 1917. Forrás: </a:t>
            </a:r>
            <a:r>
              <a:rPr lang="hu-HU" sz="1600" i="1" dirty="0" err="1" smtClean="0"/>
              <a:t>Fortepan</a:t>
            </a:r>
            <a:r>
              <a:rPr lang="hu-HU" sz="1600" i="1" dirty="0" smtClean="0"/>
              <a:t>/</a:t>
            </a:r>
            <a:r>
              <a:rPr lang="hu-HU" sz="1600" i="1" dirty="0" err="1" smtClean="0"/>
              <a:t>Pohl</a:t>
            </a:r>
            <a:r>
              <a:rPr lang="hu-HU" sz="1600" i="1" dirty="0" smtClean="0"/>
              <a:t> Pálma</a:t>
            </a:r>
            <a:endParaRPr lang="hu-HU" sz="1600" i="1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" y="73616"/>
            <a:ext cx="3778203" cy="5812620"/>
          </a:xfrm>
          <a:prstGeom prst="rect">
            <a:avLst/>
          </a:prstGeom>
        </p:spPr>
      </p:pic>
      <p:sp>
        <p:nvSpPr>
          <p:cNvPr id="13" name="Tartalom helye 2"/>
          <p:cNvSpPr txBox="1">
            <a:spLocks/>
          </p:cNvSpPr>
          <p:nvPr/>
        </p:nvSpPr>
        <p:spPr>
          <a:xfrm>
            <a:off x="462861" y="5886236"/>
            <a:ext cx="3778203" cy="5885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ct val="40000"/>
              </a:spcBef>
              <a:buNone/>
            </a:pPr>
            <a:r>
              <a:rPr lang="hu-HU" sz="1600" dirty="0" smtClean="0"/>
              <a:t>Auguszta főhercegnő, mint önkéntes ápolónő. Forrás: </a:t>
            </a:r>
            <a:r>
              <a:rPr lang="hu-HU" sz="1600" i="1" dirty="0" smtClean="0"/>
              <a:t>Zempléni Múzeum 0209285 </a:t>
            </a:r>
            <a:endParaRPr lang="hu-HU" sz="1600" i="1" dirty="0"/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15" y="1384186"/>
            <a:ext cx="6530687" cy="4195762"/>
          </a:xfrm>
        </p:spPr>
      </p:pic>
    </p:spTree>
    <p:extLst>
      <p:ext uri="{BB962C8B-B14F-4D97-AF65-F5344CB8AC3E}">
        <p14:creationId xmlns:p14="http://schemas.microsoft.com/office/powerpoint/2010/main" val="33899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5" y="206419"/>
            <a:ext cx="5546656" cy="494314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357755" y="5149564"/>
            <a:ext cx="5546655" cy="548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1600" dirty="0" smtClean="0"/>
              <a:t>Magyar n</a:t>
            </a:r>
            <a:r>
              <a:rPr lang="hu-HU" sz="1600" dirty="0" smtClean="0"/>
              <a:t>ők </a:t>
            </a:r>
            <a:r>
              <a:rPr lang="hu-HU" sz="1600" dirty="0" smtClean="0"/>
              <a:t>férfi- és katonaruhában, 1916. Forrás: </a:t>
            </a:r>
            <a:r>
              <a:rPr lang="hu-HU" sz="1600" i="1" dirty="0" err="1" smtClean="0"/>
              <a:t>Fortepan</a:t>
            </a:r>
            <a:r>
              <a:rPr lang="hu-HU" sz="1600" i="1" dirty="0" smtClean="0"/>
              <a:t> 13380</a:t>
            </a:r>
            <a:endParaRPr lang="hu-HU" sz="1600" i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403" y="1433649"/>
            <a:ext cx="5124450" cy="3886200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6712403" y="5319849"/>
            <a:ext cx="5124450" cy="548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1600" dirty="0" smtClean="0"/>
              <a:t>Női villamoskalauzok Budapeste</a:t>
            </a:r>
            <a:r>
              <a:rPr lang="hu-HU" sz="1600" dirty="0" smtClean="0"/>
              <a:t>n,</a:t>
            </a:r>
            <a:r>
              <a:rPr lang="hu-HU" sz="1600" dirty="0" smtClean="0"/>
              <a:t> Forrás</a:t>
            </a:r>
            <a:r>
              <a:rPr lang="hu-HU" sz="1600" dirty="0" smtClean="0"/>
              <a:t>: </a:t>
            </a:r>
            <a:r>
              <a:rPr lang="hu-HU" sz="1600" i="1" dirty="0" smtClean="0"/>
              <a:t>Huszadik Század</a:t>
            </a:r>
            <a:endParaRPr lang="hu-HU" sz="1600" i="1" dirty="0"/>
          </a:p>
        </p:txBody>
      </p:sp>
    </p:spTree>
    <p:extLst>
      <p:ext uri="{BB962C8B-B14F-4D97-AF65-F5344CB8AC3E}">
        <p14:creationId xmlns:p14="http://schemas.microsoft.com/office/powerpoint/2010/main" val="36634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8949" cy="3994141"/>
          </a:xfrm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0" y="3992058"/>
            <a:ext cx="5738949" cy="548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1600" dirty="0" smtClean="0"/>
              <a:t>Budapest, Török </a:t>
            </a:r>
            <a:r>
              <a:rPr lang="hu-HU" sz="1600" dirty="0"/>
              <a:t>Pál utca, a Székesfővárosi Iparrajziskola (ma Képző- és Iparművészeti Szakközépiskola) </a:t>
            </a:r>
            <a:r>
              <a:rPr lang="hu-HU" sz="1600" dirty="0" smtClean="0"/>
              <a:t>növendékei, 1917. Forrás: </a:t>
            </a:r>
            <a:r>
              <a:rPr lang="hu-HU" sz="1600" i="1" dirty="0" err="1" smtClean="0"/>
              <a:t>Fortepan</a:t>
            </a:r>
            <a:r>
              <a:rPr lang="hu-HU" sz="1600" i="1" dirty="0" smtClean="0"/>
              <a:t>/Mészöly Leonóra</a:t>
            </a:r>
            <a:endParaRPr lang="hu-HU" sz="1600" i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pic>
        <p:nvPicPr>
          <p:cNvPr id="7" name="Tartalom hely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47" y="0"/>
            <a:ext cx="6140541" cy="3988526"/>
          </a:xfrm>
          <a:prstGeom prst="rect">
            <a:avLst/>
          </a:prstGeom>
        </p:spPr>
      </p:pic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6028646" y="3992058"/>
            <a:ext cx="6140541" cy="548768"/>
          </a:xfrm>
        </p:spPr>
        <p:txBody>
          <a:bodyPr/>
          <a:lstStyle/>
          <a:p>
            <a:pPr algn="ctr"/>
            <a:r>
              <a:rPr lang="hu-HU" sz="1600" dirty="0" smtClean="0"/>
              <a:t>Tanárnő osztályával, 1914. Forrás: </a:t>
            </a:r>
            <a:r>
              <a:rPr lang="hu-HU" sz="1600" i="1" dirty="0" err="1" smtClean="0"/>
              <a:t>Fortepan</a:t>
            </a:r>
            <a:r>
              <a:rPr lang="hu-HU" sz="1600" i="1" dirty="0"/>
              <a:t> </a:t>
            </a:r>
            <a:r>
              <a:rPr lang="hu-HU" sz="1600" i="1" dirty="0" smtClean="0"/>
              <a:t>20681</a:t>
            </a:r>
            <a:endParaRPr lang="hu-HU" sz="1600" i="1" dirty="0"/>
          </a:p>
        </p:txBody>
      </p:sp>
    </p:spTree>
    <p:extLst>
      <p:ext uri="{BB962C8B-B14F-4D97-AF65-F5344CB8AC3E}">
        <p14:creationId xmlns:p14="http://schemas.microsoft.com/office/powerpoint/2010/main" val="7051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4195762"/>
            <a:ext cx="3021106" cy="339762"/>
          </a:xfrm>
        </p:spPr>
        <p:txBody>
          <a:bodyPr/>
          <a:lstStyle/>
          <a:p>
            <a:r>
              <a:rPr lang="hu-HU" sz="1600" dirty="0" smtClean="0"/>
              <a:t>Női hajtó mögött egy orosz hadifogoly, háttérben a huszti vár, 1915. Forrás: </a:t>
            </a:r>
            <a:r>
              <a:rPr lang="hu-HU" sz="1600" dirty="0" err="1" smtClean="0"/>
              <a:t>Fortepan</a:t>
            </a:r>
            <a:r>
              <a:rPr lang="hu-HU" sz="1600" dirty="0" smtClean="0"/>
              <a:t>/MMKM</a:t>
            </a:r>
            <a:endParaRPr lang="hu-HU" sz="16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0612" cy="4195762"/>
          </a:xfr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06" y="3665170"/>
            <a:ext cx="9170894" cy="3192830"/>
          </a:xfrm>
          <a:prstGeom prst="rect">
            <a:avLst/>
          </a:prstGeom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7942217" y="2760617"/>
            <a:ext cx="4249783" cy="9045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hu-HU" sz="1600" dirty="0"/>
              <a:t>Kényes kérdés volt a hadifoglyok </a:t>
            </a:r>
            <a:r>
              <a:rPr lang="hu-HU" sz="1600" dirty="0" smtClean="0"/>
              <a:t>és a nők </a:t>
            </a:r>
            <a:r>
              <a:rPr lang="hu-HU" sz="1600" dirty="0"/>
              <a:t>kapcsolata. A téma a sajtóban is </a:t>
            </a:r>
            <a:r>
              <a:rPr lang="hu-HU" sz="1600" dirty="0" smtClean="0"/>
              <a:t>megjelent. Forrás: </a:t>
            </a:r>
            <a:r>
              <a:rPr lang="hu-HU" sz="1600" i="1" dirty="0" smtClean="0"/>
              <a:t>Új Idők </a:t>
            </a:r>
            <a:r>
              <a:rPr lang="hu-HU" sz="1600" dirty="0" smtClean="0"/>
              <a:t>1915. 2. szám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8163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3311" y="3635556"/>
            <a:ext cx="9689184" cy="2583287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hu-HU" altLang="hu-HU" sz="4400" dirty="0" smtClean="0"/>
              <a:t/>
            </a:r>
            <a:br>
              <a:rPr lang="hu-HU" altLang="hu-HU" sz="4400" dirty="0" smtClean="0"/>
            </a:br>
            <a:r>
              <a:rPr lang="hu-HU" altLang="hu-HU" sz="4400" dirty="0" smtClean="0"/>
              <a:t/>
            </a:r>
            <a:br>
              <a:rPr lang="hu-HU" altLang="hu-HU" sz="4400" dirty="0" smtClean="0"/>
            </a:br>
            <a:r>
              <a:rPr lang="hu-HU" altLang="hu-HU" sz="4400" dirty="0"/>
              <a:t/>
            </a:r>
            <a:br>
              <a:rPr lang="hu-HU" altLang="hu-HU" sz="4400" dirty="0"/>
            </a:br>
            <a:r>
              <a:rPr lang="hu-HU" altLang="hu-HU" sz="1400" b="1" dirty="0" smtClean="0"/>
              <a:t>Szabadtéri Néprajzi Múzeum</a:t>
            </a:r>
            <a:r>
              <a:rPr lang="hu-HU" altLang="hu-HU" sz="1400" b="1" dirty="0"/>
              <a:t/>
            </a:r>
            <a:br>
              <a:rPr lang="hu-HU" altLang="hu-HU" sz="1400" b="1" dirty="0"/>
            </a:br>
            <a:r>
              <a:rPr lang="hu-HU" altLang="hu-HU" sz="1200" dirty="0" smtClean="0"/>
              <a:t>2000 </a:t>
            </a:r>
            <a:r>
              <a:rPr lang="hu-HU" altLang="hu-HU" sz="1200" dirty="0"/>
              <a:t>Szentendre, </a:t>
            </a:r>
            <a:r>
              <a:rPr lang="hu-HU" altLang="hu-HU" sz="1200" dirty="0" err="1"/>
              <a:t>Sztaravodai</a:t>
            </a:r>
            <a:r>
              <a:rPr lang="hu-HU" altLang="hu-HU" sz="1200" dirty="0"/>
              <a:t> út</a:t>
            </a:r>
            <a:br>
              <a:rPr lang="hu-HU" altLang="hu-HU" sz="1200" dirty="0"/>
            </a:br>
            <a:r>
              <a:rPr lang="hu-HU" altLang="hu-HU" sz="1200" dirty="0" smtClean="0"/>
              <a:t>Telefon: </a:t>
            </a:r>
            <a:r>
              <a:rPr lang="hu-HU" altLang="hu-HU" sz="1200" dirty="0"/>
              <a:t>+36 (26) 502 500</a:t>
            </a:r>
            <a:br>
              <a:rPr lang="hu-HU" altLang="hu-HU" sz="1200" dirty="0"/>
            </a:br>
            <a:r>
              <a:rPr lang="hu-HU" altLang="hu-HU" sz="1200" dirty="0"/>
              <a:t>E-mail: </a:t>
            </a:r>
            <a:r>
              <a:rPr lang="hu-HU" altLang="hu-HU" sz="1200" dirty="0" smtClean="0"/>
              <a:t>titkarsag@skanzen.hu</a:t>
            </a:r>
            <a:r>
              <a:rPr lang="hu-HU" altLang="hu-HU" sz="1200" dirty="0"/>
              <a:t/>
            </a:r>
            <a:br>
              <a:rPr lang="hu-HU" altLang="hu-HU" sz="1200" dirty="0"/>
            </a:br>
            <a:r>
              <a:rPr lang="hu-HU" altLang="hu-HU" sz="1200" dirty="0"/>
              <a:t>www.skanzen.hu</a:t>
            </a:r>
            <a:endParaRPr lang="hu-HU" sz="1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72"/>
          <a:stretch/>
        </p:blipFill>
        <p:spPr>
          <a:xfrm>
            <a:off x="10437490" y="0"/>
            <a:ext cx="696674" cy="13522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36" y="5122972"/>
            <a:ext cx="1089333" cy="4270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92777" y="548640"/>
            <a:ext cx="920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Kattints az adatbázisban a </a:t>
            </a:r>
            <a:r>
              <a:rPr lang="hu-HU" b="1" i="1" dirty="0"/>
              <a:t>Témák </a:t>
            </a:r>
            <a:r>
              <a:rPr lang="hu-HU" b="1" dirty="0"/>
              <a:t>fülre </a:t>
            </a:r>
            <a:r>
              <a:rPr lang="hu-HU" b="1" dirty="0" smtClean="0"/>
              <a:t>és </a:t>
            </a:r>
            <a:r>
              <a:rPr lang="hu-HU" b="1" dirty="0"/>
              <a:t>nézd meg a </a:t>
            </a:r>
            <a:r>
              <a:rPr lang="hu-HU" b="1" i="1" dirty="0"/>
              <a:t>Nők a nagy háborúban </a:t>
            </a:r>
            <a:r>
              <a:rPr lang="hu-HU" b="1" dirty="0"/>
              <a:t>bejegyzést! </a:t>
            </a:r>
            <a:r>
              <a:rPr lang="hu-HU" b="1" dirty="0" smtClean="0"/>
              <a:t>Keress </a:t>
            </a:r>
            <a:r>
              <a:rPr lang="hu-HU" b="1" dirty="0"/>
              <a:t>az </a:t>
            </a:r>
            <a:r>
              <a:rPr lang="hu-HU" b="1" dirty="0" smtClean="0"/>
              <a:t>adatbázisban a témához kapcsolódó találatok között!</a:t>
            </a:r>
            <a:endParaRPr lang="hu-HU" b="1" dirty="0"/>
          </a:p>
        </p:txBody>
      </p:sp>
      <p:sp>
        <p:nvSpPr>
          <p:cNvPr id="6" name="Téglalap 5"/>
          <p:cNvSpPr/>
          <p:nvPr/>
        </p:nvSpPr>
        <p:spPr>
          <a:xfrm>
            <a:off x="992777" y="1418641"/>
            <a:ext cx="93181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Irodalom</a:t>
            </a:r>
          </a:p>
          <a:p>
            <a:r>
              <a:rPr lang="hu-HU" dirty="0" err="1" smtClean="0"/>
              <a:t>If</a:t>
            </a:r>
            <a:r>
              <a:rPr lang="hu-HU" dirty="0" smtClean="0"/>
              <a:t>. </a:t>
            </a:r>
            <a:r>
              <a:rPr lang="hu-HU" dirty="0" err="1" smtClean="0"/>
              <a:t>Bertényi</a:t>
            </a:r>
            <a:r>
              <a:rPr lang="hu-HU" dirty="0" smtClean="0"/>
              <a:t> Iván – Bodnár Zita – Kincses Károly: </a:t>
            </a:r>
            <a:r>
              <a:rPr lang="hu-HU" i="1" dirty="0" smtClean="0"/>
              <a:t>(N)ők is hősök. Magyar női sorsok az I. világháborúban. </a:t>
            </a:r>
            <a:r>
              <a:rPr lang="hu-HU" dirty="0" smtClean="0"/>
              <a:t>Balassi, Budapest, 2016.</a:t>
            </a:r>
          </a:p>
          <a:p>
            <a:r>
              <a:rPr lang="hu-HU" dirty="0"/>
              <a:t>Bihari Péter: </a:t>
            </a:r>
            <a:r>
              <a:rPr lang="hu-HU" i="1" dirty="0"/>
              <a:t>Lövészárkok a hátországban. Középosztály, zsidókérdés, antiszemitizmus az első világháború Magyarországán. </a:t>
            </a:r>
            <a:r>
              <a:rPr lang="hu-HU" i="1" dirty="0" smtClean="0"/>
              <a:t>Napvilág, </a:t>
            </a:r>
            <a:r>
              <a:rPr lang="hu-HU" dirty="0" smtClean="0"/>
              <a:t>Budapest</a:t>
            </a:r>
            <a:r>
              <a:rPr lang="hu-HU" dirty="0"/>
              <a:t>, 2008.</a:t>
            </a:r>
            <a:endParaRPr lang="hu-HU" dirty="0" smtClean="0"/>
          </a:p>
          <a:p>
            <a:r>
              <a:rPr lang="hu-HU" dirty="0" smtClean="0"/>
              <a:t>Kaba Eszter: </a:t>
            </a:r>
            <a:r>
              <a:rPr lang="hu-HU" i="1" dirty="0" smtClean="0"/>
              <a:t>Nők az első világháborúban – szerepváltozások. </a:t>
            </a:r>
            <a:r>
              <a:rPr lang="hu-HU" dirty="0">
                <a:hlinkClick r:id="rId4"/>
              </a:rPr>
              <a:t>http://elsovh.hu/nok-az-elso-vilaghaboruban-szerepvaltozasok</a:t>
            </a:r>
            <a:r>
              <a:rPr lang="hu-HU" dirty="0" smtClean="0">
                <a:hlinkClick r:id="rId4"/>
              </a:rPr>
              <a:t>/</a:t>
            </a:r>
            <a:r>
              <a:rPr lang="hu-HU" dirty="0" smtClean="0"/>
              <a:t> (Letöltés ideje: 2020. </a:t>
            </a:r>
            <a:r>
              <a:rPr lang="hu-HU" dirty="0" err="1" smtClean="0"/>
              <a:t>máus</a:t>
            </a:r>
            <a:r>
              <a:rPr lang="hu-HU" dirty="0" smtClean="0"/>
              <a:t> 27.)</a:t>
            </a:r>
          </a:p>
          <a:p>
            <a:r>
              <a:rPr lang="hu-HU" dirty="0"/>
              <a:t>S. Nagy Anikó – </a:t>
            </a:r>
            <a:r>
              <a:rPr lang="hu-HU" dirty="0" err="1"/>
              <a:t>Spekál</a:t>
            </a:r>
            <a:r>
              <a:rPr lang="hu-HU" dirty="0"/>
              <a:t> József: </a:t>
            </a:r>
            <a:r>
              <a:rPr lang="hu-HU" i="1" dirty="0"/>
              <a:t>Gulyáságyú és rohamsisak. A nagy háború gyomornézetből. </a:t>
            </a:r>
            <a:r>
              <a:rPr lang="hu-HU" dirty="0"/>
              <a:t>Magyar Kereskedelmi és Vendéglátóipari Múzeum, Budapest, 2016</a:t>
            </a:r>
            <a:r>
              <a:rPr lang="hu-HU" dirty="0" smtClean="0"/>
              <a:t>.</a:t>
            </a:r>
          </a:p>
          <a:p>
            <a:r>
              <a:rPr lang="hu-HU" dirty="0" smtClean="0"/>
              <a:t>Török </a:t>
            </a:r>
            <a:r>
              <a:rPr lang="hu-HU" dirty="0"/>
              <a:t>Róbert – </a:t>
            </a:r>
            <a:r>
              <a:rPr lang="hu-HU" dirty="0" err="1"/>
              <a:t>Závodi</a:t>
            </a:r>
            <a:r>
              <a:rPr lang="hu-HU" dirty="0"/>
              <a:t> Szilvia: </a:t>
            </a:r>
            <a:r>
              <a:rPr lang="hu-HU" i="1" dirty="0"/>
              <a:t>Háborús hétköznapok I–III. HM </a:t>
            </a:r>
            <a:r>
              <a:rPr lang="hu-HU" dirty="0"/>
              <a:t>Hadtörténeti Intézet és Múzeum–Magyar Kereskedelmi és Vendéglátóipari Múzeum, Budapest, 2016–2019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958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3469</TotalTime>
  <Words>482</Words>
  <Application>Microsoft Office PowerPoint</Application>
  <PresentationFormat>Szélesvásznú</PresentationFormat>
  <Paragraphs>31</Paragraphs>
  <Slides>9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Ion</vt:lpstr>
      <vt:lpstr>Nők az élet frontján</vt:lpstr>
      <vt:lpstr>Női farmmunkások Nagy-Britanniában, 1916. Forrás: BFI</vt:lpstr>
      <vt:lpstr>Női dolgozók egy nagy-britanniai lőszergyárban, 1916 körül. Forrás: British Pathé</vt:lpstr>
      <vt:lpstr>Londoni ruhagyár az első világháború alatt. Forrás: Wikimedia Commons</vt:lpstr>
      <vt:lpstr>PowerPoint-bemutató</vt:lpstr>
      <vt:lpstr>PowerPoint-bemutató</vt:lpstr>
      <vt:lpstr>Tanárnő osztályával, 1914. Forrás: Fortepan 20681</vt:lpstr>
      <vt:lpstr>Női hajtó mögött egy orosz hadifogoly, háttérben a huszti vár, 1915. Forrás: Fortepan/MMKM</vt:lpstr>
      <vt:lpstr>   Szabadtéri Néprajzi Múzeum 2000 Szentendre, Sztaravodai út Telefon: +36 (26) 502 500 E-mail: titkarsag@skanzen.hu www.skanzen.hu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Hungarian  Open Air Museum</dc:title>
  <dc:creator>Daniel Clementh</dc:creator>
  <cp:lastModifiedBy>Kloska Tamás</cp:lastModifiedBy>
  <cp:revision>154</cp:revision>
  <dcterms:created xsi:type="dcterms:W3CDTF">2016-10-02T14:22:57Z</dcterms:created>
  <dcterms:modified xsi:type="dcterms:W3CDTF">2020-05-28T09:04:39Z</dcterms:modified>
</cp:coreProperties>
</file>