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13" r:id="rId4"/>
    <p:sldId id="315" r:id="rId5"/>
    <p:sldId id="314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5" r:id="rId14"/>
    <p:sldId id="324" r:id="rId15"/>
    <p:sldId id="326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ska Tamás" initials="KT" lastIdx="1" clrIdx="0">
    <p:extLst>
      <p:ext uri="{19B8F6BF-5375-455C-9EA6-DF929625EA0E}">
        <p15:presenceInfo xmlns:p15="http://schemas.microsoft.com/office/powerpoint/2012/main" userId="Kloska Tam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117E-37D8-4F76-A60E-5630A3A0965D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DE81-7BCB-4C5C-AE47-9E7BB2416E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36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oska.tamas@skanzen.h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wn.com/news/11132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dk.hu/tanulmanyok/letunt-idok-eltunt-divatok/iii-amire-a-divat-hat/" TargetMode="Externa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gyhaboru.hu/vhblog/media/image/workshop/BalintFerenc_Felszereles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tf.hu/index.php/2016/11/05/divatcikk-a-loveszarokbol-a-trencsko-a-bur-haboruktol-napjainki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skanzen.hu/" TargetMode="Externa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268710"/>
            <a:ext cx="10796639" cy="2830285"/>
          </a:xfrm>
        </p:spPr>
        <p:txBody>
          <a:bodyPr/>
          <a:lstStyle/>
          <a:p>
            <a:r>
              <a:rPr lang="hu-HU" sz="8000" spc="-300" dirty="0" smtClean="0"/>
              <a:t>Utánzás az első világháborúban</a:t>
            </a:r>
            <a:endParaRPr lang="hu-HU" sz="4000" spc="-3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1154955" y="4360270"/>
            <a:ext cx="8825658" cy="2014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1600" b="1" dirty="0"/>
              <a:t>Kloska </a:t>
            </a:r>
            <a:r>
              <a:rPr lang="hu-HU" altLang="hu-HU" sz="1600" b="1" dirty="0" smtClean="0"/>
              <a:t>tamás</a:t>
            </a:r>
          </a:p>
          <a:p>
            <a:pPr>
              <a:lnSpc>
                <a:spcPct val="90000"/>
              </a:lnSpc>
            </a:pPr>
            <a:r>
              <a:rPr lang="hu-HU" altLang="hu-HU" sz="1600" b="1" dirty="0" smtClean="0"/>
              <a:t>Szabadtéri </a:t>
            </a:r>
            <a:r>
              <a:rPr lang="hu-HU" altLang="hu-HU" sz="1600" b="1" dirty="0"/>
              <a:t>néprajzi </a:t>
            </a:r>
            <a:r>
              <a:rPr lang="hu-HU" altLang="hu-HU" sz="1600" b="1" dirty="0" smtClean="0"/>
              <a:t>múzeum</a:t>
            </a:r>
          </a:p>
          <a:p>
            <a:pPr>
              <a:lnSpc>
                <a:spcPct val="90000"/>
              </a:lnSpc>
            </a:pPr>
            <a:r>
              <a:rPr lang="hu-HU" altLang="hu-HU" sz="1600" b="1" dirty="0" smtClean="0"/>
              <a:t>történész</a:t>
            </a:r>
            <a:r>
              <a:rPr lang="hu-HU" altLang="hu-HU" sz="1600" b="1" dirty="0"/>
              <a:t>, muzeológus</a:t>
            </a:r>
          </a:p>
          <a:p>
            <a:pPr>
              <a:lnSpc>
                <a:spcPct val="90000"/>
              </a:lnSpc>
            </a:pPr>
            <a:r>
              <a:rPr lang="hu-HU" altLang="hu-HU" sz="1600" b="1" cap="none" dirty="0" smtClean="0">
                <a:hlinkClick r:id="rId3"/>
              </a:rPr>
              <a:t>kloska.tamas@skanzen.hu</a:t>
            </a:r>
            <a:r>
              <a:rPr lang="hu-HU" altLang="hu-HU" sz="1600" b="1" cap="none" dirty="0" smtClean="0"/>
              <a:t> </a:t>
            </a:r>
            <a:endParaRPr lang="hu-HU" altLang="hu-HU" sz="1600" b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8562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313" y="182752"/>
            <a:ext cx="9404723" cy="1400530"/>
          </a:xfrm>
        </p:spPr>
        <p:txBody>
          <a:bodyPr/>
          <a:lstStyle/>
          <a:p>
            <a:r>
              <a:rPr lang="hu-HU" dirty="0" smtClean="0"/>
              <a:t>Divatcikk a lövészárokból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89" y="883017"/>
            <a:ext cx="3623762" cy="50470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267689" y="5930039"/>
            <a:ext cx="3623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Háború alatti </a:t>
            </a:r>
            <a:r>
              <a:rPr lang="hu-HU" sz="1500" dirty="0" err="1" smtClean="0"/>
              <a:t>Burberry</a:t>
            </a:r>
            <a:r>
              <a:rPr lang="hu-HU" sz="1500" dirty="0" smtClean="0"/>
              <a:t> reklám. </a:t>
            </a:r>
            <a:r>
              <a:rPr lang="hu-HU" sz="1500" dirty="0" smtClean="0"/>
              <a:t>(Forrás: tweedlandthegentlemansclub.blogspot.com</a:t>
            </a:r>
            <a:r>
              <a:rPr lang="hu-HU" sz="1500" dirty="0" smtClean="0"/>
              <a:t>)</a:t>
            </a:r>
            <a:endParaRPr lang="hu-HU" sz="15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55" y="1440432"/>
            <a:ext cx="2901426" cy="386856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168654" y="5397150"/>
            <a:ext cx="29014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/>
              <a:t>Brit tiszt acélsisakban és ballonkabátban. </a:t>
            </a:r>
            <a:r>
              <a:rPr lang="hu-HU" sz="1500" dirty="0" smtClean="0"/>
              <a:t>Forrás: Kloska </a:t>
            </a:r>
            <a:r>
              <a:rPr lang="hu-HU" sz="1500" dirty="0" smtClean="0"/>
              <a:t>Tamás: Divatcikk a lövészárokból. Napi Történelmi Forrás 2016/11.</a:t>
            </a:r>
            <a:endParaRPr lang="hu-HU" sz="1500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113747" y="923169"/>
            <a:ext cx="4791260" cy="593483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mai modern ballonkabát (korabeli magyar szóhasználatban trencskót) a világháborúban jelent meg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Nagy-Britannia hadseregének tisztjei hordták először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brit lakosság utánozni kezdte győztes hadseregének katonáit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háborút megjárt veteránok a világégés után is viselték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Idővel a hétköznapi öltözködés részévé vált</a:t>
            </a:r>
          </a:p>
        </p:txBody>
      </p:sp>
    </p:spTree>
    <p:extLst>
      <p:ext uri="{BB962C8B-B14F-4D97-AF65-F5344CB8AC3E}">
        <p14:creationId xmlns:p14="http://schemas.microsoft.com/office/powerpoint/2010/main" val="10560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54576"/>
            <a:ext cx="8891451" cy="533487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463038" y="5489447"/>
            <a:ext cx="8891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/>
              <a:t>Háború utáni </a:t>
            </a:r>
            <a:r>
              <a:rPr lang="hu-HU" sz="1500" dirty="0" err="1"/>
              <a:t>Burberry</a:t>
            </a:r>
            <a:r>
              <a:rPr lang="hu-HU" sz="1500" dirty="0"/>
              <a:t> hirdetés az 1930-as évekből. </a:t>
            </a:r>
            <a:r>
              <a:rPr lang="hu-HU" sz="1500" dirty="0" smtClean="0"/>
              <a:t>(Forrás: </a:t>
            </a:r>
            <a:r>
              <a:rPr lang="hu-HU" sz="1500" dirty="0" smtClean="0">
                <a:hlinkClick r:id="rId4"/>
              </a:rPr>
              <a:t>https</a:t>
            </a:r>
            <a:r>
              <a:rPr lang="hu-HU" sz="1500" dirty="0">
                <a:hlinkClick r:id="rId4"/>
              </a:rPr>
              <a:t>://</a:t>
            </a:r>
            <a:r>
              <a:rPr lang="hu-HU" sz="1500" dirty="0" smtClean="0">
                <a:hlinkClick r:id="rId4"/>
              </a:rPr>
              <a:t>www.dawn.com/news/1113233</a:t>
            </a:r>
            <a:r>
              <a:rPr lang="hu-HU" sz="1500" dirty="0" smtClean="0"/>
              <a:t> Letöltés ideje: 2020. május 27.)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02096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471" y="25636"/>
            <a:ext cx="9404723" cy="1400530"/>
          </a:xfrm>
        </p:spPr>
        <p:txBody>
          <a:bodyPr/>
          <a:lstStyle/>
          <a:p>
            <a:r>
              <a:rPr lang="hu-HU" dirty="0" smtClean="0"/>
              <a:t>Nők és a háborús divat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39" y="804640"/>
            <a:ext cx="3926249" cy="5181031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79" y="0"/>
            <a:ext cx="4783421" cy="563445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71069" y="5979845"/>
            <a:ext cx="628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Női divat 1908 körül. F. Dózsa Katalin: Letűnt idők, eltűnt divatok – III. Amire </a:t>
            </a:r>
            <a:r>
              <a:rPr lang="hu-HU" sz="1500" dirty="0"/>
              <a:t>a divat hat. </a:t>
            </a:r>
            <a:r>
              <a:rPr lang="hu-HU" sz="1500" dirty="0" smtClean="0"/>
              <a:t>(Forrás: </a:t>
            </a:r>
            <a:r>
              <a:rPr lang="hu-HU" sz="1500" dirty="0" smtClean="0">
                <a:hlinkClick r:id="rId5"/>
              </a:rPr>
              <a:t>http</a:t>
            </a:r>
            <a:r>
              <a:rPr lang="hu-HU" sz="1500" dirty="0">
                <a:hlinkClick r:id="rId5"/>
              </a:rPr>
              <a:t>://fdk.hu/tanulmanyok/letunt-idok-eltunt-divatok/iii-amire-a-divat-hat</a:t>
            </a:r>
            <a:r>
              <a:rPr lang="hu-HU" sz="1500" dirty="0" smtClean="0">
                <a:hlinkClick r:id="rId5"/>
              </a:rPr>
              <a:t>/</a:t>
            </a:r>
            <a:r>
              <a:rPr lang="hu-HU" sz="1500" dirty="0" smtClean="0"/>
              <a:t> Letöltés ideje: 2020. május 27.)</a:t>
            </a:r>
            <a:endParaRPr lang="hu-HU" sz="15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408578" y="5667495"/>
            <a:ext cx="47834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i="1" dirty="0"/>
              <a:t>A </a:t>
            </a:r>
            <a:r>
              <a:rPr lang="hu-HU" sz="1500" i="1" dirty="0" smtClean="0"/>
              <a:t>„háborús krinolin” – teniszruhánál</a:t>
            </a:r>
            <a:r>
              <a:rPr lang="hu-HU" sz="1500" i="1" dirty="0"/>
              <a:t>.</a:t>
            </a:r>
            <a:endParaRPr lang="hu-HU" sz="1500" dirty="0"/>
          </a:p>
          <a:p>
            <a:pPr algn="ctr"/>
            <a:r>
              <a:rPr lang="hu-HU" sz="1500" dirty="0"/>
              <a:t>Férfi és női sportdivat 1916-ban.</a:t>
            </a:r>
          </a:p>
          <a:p>
            <a:pPr algn="ctr"/>
            <a:r>
              <a:rPr lang="hu-HU" sz="1500" dirty="0" smtClean="0"/>
              <a:t>Forrás:</a:t>
            </a:r>
            <a:r>
              <a:rPr lang="hu-HU" sz="1500" i="1" dirty="0" smtClean="0"/>
              <a:t> </a:t>
            </a:r>
            <a:r>
              <a:rPr lang="hu-HU" sz="1500" i="1" dirty="0" err="1" smtClean="0"/>
              <a:t>Divatsalon</a:t>
            </a:r>
            <a:r>
              <a:rPr lang="hu-HU" sz="1500" i="1" dirty="0"/>
              <a:t>, </a:t>
            </a:r>
            <a:r>
              <a:rPr lang="hu-HU" sz="1500" dirty="0" smtClean="0"/>
              <a:t>1915</a:t>
            </a:r>
            <a:r>
              <a:rPr lang="hu-HU" sz="1500" i="1" dirty="0" smtClean="0"/>
              <a:t>–</a:t>
            </a:r>
            <a:r>
              <a:rPr lang="hu-HU" sz="1500" dirty="0" smtClean="0"/>
              <a:t>16/13</a:t>
            </a:r>
            <a:r>
              <a:rPr lang="hu-HU" sz="1500" dirty="0"/>
              <a:t>., 7</a:t>
            </a:r>
            <a:r>
              <a:rPr lang="hu-HU" sz="1500" dirty="0" smtClean="0"/>
              <a:t>.</a:t>
            </a:r>
            <a:endParaRPr lang="hu-HU" sz="1500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791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683" y="0"/>
            <a:ext cx="9404723" cy="1400530"/>
          </a:xfrm>
        </p:spPr>
        <p:txBody>
          <a:bodyPr/>
          <a:lstStyle/>
          <a:p>
            <a:r>
              <a:rPr lang="hu-HU" dirty="0"/>
              <a:t>Pótélelmiszerek, ínségételek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7" name="Tartalom hely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8580" y="844926"/>
            <a:ext cx="3488827" cy="2463485"/>
          </a:xfrm>
          <a:prstGeom prst="rect">
            <a:avLst/>
          </a:prstGeom>
        </p:spPr>
      </p:pic>
      <p:pic>
        <p:nvPicPr>
          <p:cNvPr id="8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48" y="3916182"/>
            <a:ext cx="3644932" cy="273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2"/>
          <p:cNvSpPr txBox="1">
            <a:spLocks noChangeArrowheads="1"/>
          </p:cNvSpPr>
          <p:nvPr/>
        </p:nvSpPr>
        <p:spPr>
          <a:xfrm>
            <a:off x="210683" y="875891"/>
            <a:ext cx="4038600" cy="5638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altLang="hu-HU" sz="2400" dirty="0" smtClean="0"/>
              <a:t>Pótolták vagy helyettesítették a hiányzó alapanyagokat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Gazdaságosabban bántak azzal, amijük volt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Új recepteket fedeztek föl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Drasztikus áremelkedés volt a jellemző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r>
              <a:rPr lang="hu-HU" altLang="hu-HU" sz="2400" dirty="0"/>
              <a:t>1915 – </a:t>
            </a:r>
            <a:r>
              <a:rPr lang="hu-HU" altLang="hu-HU" sz="2400" dirty="0" smtClean="0"/>
              <a:t>jegyrendszer</a:t>
            </a:r>
          </a:p>
          <a:p>
            <a:pPr marL="0" indent="0"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1915 – heti kétszer hústalan és zsírtalan napok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870623" y="6070862"/>
            <a:ext cx="276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MKVM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427">
            <a:off x="8205268" y="1245390"/>
            <a:ext cx="3642360" cy="191719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43" y="3308411"/>
            <a:ext cx="3236976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7" name="Tartalom hely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1408" y="1729786"/>
            <a:ext cx="3332163" cy="49688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9" y="32286"/>
            <a:ext cx="2247500" cy="46335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123" y="4716926"/>
            <a:ext cx="2247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/>
              <a:t>M</a:t>
            </a:r>
            <a:r>
              <a:rPr lang="hu-HU" sz="1500" dirty="0" smtClean="0"/>
              <a:t>argarin </a:t>
            </a:r>
            <a:r>
              <a:rPr lang="hu-HU" sz="1500" dirty="0"/>
              <a:t>reklám. MKVM 1983.164.1.3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32" y="243840"/>
            <a:ext cx="2730620" cy="464793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52826" y="4980421"/>
            <a:ext cx="2734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Fügekávé hirdetése. MKVM 1973.106.1.8</a:t>
            </a:r>
            <a:endParaRPr lang="hu-HU" sz="15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87" y="672159"/>
            <a:ext cx="3317964" cy="469109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334787" y="5363258"/>
            <a:ext cx="3317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Vasárnapi könyv, 1915/1. 22. füzet.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224984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6" name="Tartalom helye 2"/>
          <p:cNvSpPr txBox="1">
            <a:spLocks noChangeArrowheads="1"/>
          </p:cNvSpPr>
          <p:nvPr/>
        </p:nvSpPr>
        <p:spPr>
          <a:xfrm>
            <a:off x="271642" y="153080"/>
            <a:ext cx="10361523" cy="6439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hu-HU" altLang="hu-HU" sz="2400" b="1" dirty="0" smtClean="0"/>
              <a:t>Irodalom</a:t>
            </a:r>
          </a:p>
          <a:p>
            <a:r>
              <a:rPr lang="hu-HU" dirty="0" err="1"/>
              <a:t>Barczy</a:t>
            </a:r>
            <a:r>
              <a:rPr lang="hu-HU" dirty="0"/>
              <a:t> Z. – Somogyi </a:t>
            </a:r>
            <a:r>
              <a:rPr lang="hu-HU" dirty="0" err="1"/>
              <a:t>Gy</a:t>
            </a:r>
            <a:r>
              <a:rPr lang="hu-HU" dirty="0"/>
              <a:t>.: </a:t>
            </a:r>
            <a:r>
              <a:rPr lang="hu-HU" i="1" dirty="0"/>
              <a:t>Királyért és hazáért: a m. </a:t>
            </a:r>
            <a:r>
              <a:rPr lang="hu-HU" i="1" dirty="0" err="1"/>
              <a:t>kir</a:t>
            </a:r>
            <a:r>
              <a:rPr lang="hu-HU" i="1" dirty="0"/>
              <a:t>. Honvédség szervezete, egyenruhái és fegyverzete 1868–1918.</a:t>
            </a:r>
            <a:r>
              <a:rPr lang="hu-HU" dirty="0"/>
              <a:t> Corvina, Budapest, 1990.</a:t>
            </a:r>
          </a:p>
          <a:p>
            <a:r>
              <a:rPr lang="hu-HU" dirty="0" err="1" smtClean="0"/>
              <a:t>Barthorp</a:t>
            </a:r>
            <a:r>
              <a:rPr lang="hu-HU" dirty="0"/>
              <a:t>, </a:t>
            </a:r>
            <a:r>
              <a:rPr lang="hu-HU" dirty="0" smtClean="0"/>
              <a:t>M.: </a:t>
            </a:r>
            <a:r>
              <a:rPr lang="hu-HU" i="1" dirty="0" smtClean="0"/>
              <a:t>British </a:t>
            </a:r>
            <a:r>
              <a:rPr lang="hu-HU" i="1" dirty="0" err="1"/>
              <a:t>Infantry</a:t>
            </a:r>
            <a:r>
              <a:rPr lang="hu-HU" i="1" dirty="0"/>
              <a:t> </a:t>
            </a:r>
            <a:r>
              <a:rPr lang="hu-HU" i="1" dirty="0" err="1"/>
              <a:t>Uniforms</a:t>
            </a:r>
            <a:r>
              <a:rPr lang="hu-HU" i="1" dirty="0"/>
              <a:t> </a:t>
            </a:r>
            <a:r>
              <a:rPr lang="hu-HU" i="1" dirty="0" err="1"/>
              <a:t>Since</a:t>
            </a:r>
            <a:r>
              <a:rPr lang="hu-HU" i="1" dirty="0"/>
              <a:t> 1660.</a:t>
            </a:r>
            <a:r>
              <a:rPr lang="hu-HU" dirty="0"/>
              <a:t> </a:t>
            </a:r>
            <a:r>
              <a:rPr lang="hu-HU" dirty="0" err="1" smtClean="0"/>
              <a:t>Blandford</a:t>
            </a:r>
            <a:r>
              <a:rPr lang="hu-HU" dirty="0" smtClean="0"/>
              <a:t> Press, New York, 1982.</a:t>
            </a:r>
          </a:p>
          <a:p>
            <a:r>
              <a:rPr lang="hu-HU" dirty="0"/>
              <a:t>Bálint, F.: </a:t>
            </a:r>
            <a:r>
              <a:rPr lang="hu-HU" i="1" dirty="0"/>
              <a:t>Az osztrák–magyar katonák felszerelése és az egyenruha változásai az I. világháborúban. </a:t>
            </a:r>
            <a:r>
              <a:rPr lang="hu-HU" dirty="0"/>
              <a:t>2015. </a:t>
            </a:r>
            <a:r>
              <a:rPr lang="hu-HU" u="sng" dirty="0">
                <a:hlinkClick r:id="rId3"/>
              </a:rPr>
              <a:t>http://nagyhaboru.hu/vhblog/media/image/workshop/BalintFerenc_Felszereles.pdf</a:t>
            </a:r>
            <a:r>
              <a:rPr lang="hu-HU" dirty="0"/>
              <a:t> (Letöltés ideje: 2020. május 27</a:t>
            </a:r>
            <a:r>
              <a:rPr lang="hu-HU" dirty="0" smtClean="0"/>
              <a:t>.)</a:t>
            </a:r>
          </a:p>
          <a:p>
            <a:r>
              <a:rPr lang="hu-HU" dirty="0"/>
              <a:t>Doyle, P.: </a:t>
            </a:r>
            <a:r>
              <a:rPr lang="hu-HU" i="1" dirty="0"/>
              <a:t>World </a:t>
            </a:r>
            <a:r>
              <a:rPr lang="hu-HU" i="1" dirty="0" err="1"/>
              <a:t>War</a:t>
            </a:r>
            <a:r>
              <a:rPr lang="hu-HU" i="1" dirty="0"/>
              <a:t> 1 in 100 </a:t>
            </a:r>
            <a:r>
              <a:rPr lang="hu-HU" i="1" dirty="0" err="1"/>
              <a:t>Objects</a:t>
            </a:r>
            <a:r>
              <a:rPr lang="hu-HU" i="1" dirty="0"/>
              <a:t>. </a:t>
            </a:r>
            <a:r>
              <a:rPr lang="hu-HU" dirty="0" err="1"/>
              <a:t>Plume</a:t>
            </a:r>
            <a:r>
              <a:rPr lang="hu-HU" dirty="0"/>
              <a:t>, New York, 2014</a:t>
            </a:r>
            <a:r>
              <a:rPr lang="hu-HU" dirty="0" smtClean="0"/>
              <a:t>.</a:t>
            </a:r>
          </a:p>
          <a:p>
            <a:r>
              <a:rPr lang="hu-HU" dirty="0"/>
              <a:t>F. </a:t>
            </a:r>
            <a:r>
              <a:rPr lang="hu-HU" dirty="0" smtClean="0"/>
              <a:t>Dózsa K.: </a:t>
            </a:r>
            <a:r>
              <a:rPr lang="hu-HU" i="1" dirty="0" smtClean="0"/>
              <a:t>Letűnt </a:t>
            </a:r>
            <a:r>
              <a:rPr lang="hu-HU" i="1" dirty="0"/>
              <a:t>idők, eltűnt divatok.</a:t>
            </a:r>
            <a:r>
              <a:rPr lang="hu-HU" dirty="0"/>
              <a:t> </a:t>
            </a:r>
            <a:r>
              <a:rPr lang="hu-HU" dirty="0" smtClean="0"/>
              <a:t>Gondolat, Budapest, 1989.</a:t>
            </a:r>
          </a:p>
          <a:p>
            <a:r>
              <a:rPr lang="hu-HU" dirty="0"/>
              <a:t>Forbes, P.: </a:t>
            </a:r>
            <a:r>
              <a:rPr lang="hu-HU" i="1" dirty="0" err="1"/>
              <a:t>Dazzled</a:t>
            </a:r>
            <a:r>
              <a:rPr lang="hu-HU" i="1" dirty="0"/>
              <a:t> and </a:t>
            </a:r>
            <a:r>
              <a:rPr lang="hu-HU" i="1" dirty="0" err="1"/>
              <a:t>Deceived</a:t>
            </a:r>
            <a:r>
              <a:rPr lang="hu-HU" i="1" dirty="0"/>
              <a:t>. </a:t>
            </a:r>
            <a:r>
              <a:rPr lang="hu-HU" i="1" dirty="0" err="1"/>
              <a:t>Mimicry</a:t>
            </a:r>
            <a:r>
              <a:rPr lang="hu-HU" i="1" dirty="0"/>
              <a:t> and </a:t>
            </a:r>
            <a:r>
              <a:rPr lang="hu-HU" i="1" dirty="0" err="1"/>
              <a:t>Camouflage</a:t>
            </a:r>
            <a:r>
              <a:rPr lang="hu-HU" i="1" dirty="0"/>
              <a:t>.</a:t>
            </a:r>
            <a:r>
              <a:rPr lang="hu-HU" dirty="0"/>
              <a:t> Yale University Press, New </a:t>
            </a:r>
            <a:r>
              <a:rPr lang="hu-HU" dirty="0" err="1"/>
              <a:t>Haven</a:t>
            </a:r>
            <a:r>
              <a:rPr lang="hu-HU" dirty="0"/>
              <a:t>–London, 2009</a:t>
            </a:r>
            <a:r>
              <a:rPr lang="hu-HU" dirty="0" smtClean="0"/>
              <a:t>.</a:t>
            </a:r>
          </a:p>
          <a:p>
            <a:r>
              <a:rPr lang="hu-HU" altLang="hu-HU" dirty="0" err="1" smtClean="0"/>
              <a:t>Keegan</a:t>
            </a:r>
            <a:r>
              <a:rPr lang="hu-HU" altLang="hu-HU" dirty="0"/>
              <a:t>, J.: </a:t>
            </a:r>
            <a:r>
              <a:rPr lang="hu-HU" altLang="hu-HU" i="1" dirty="0"/>
              <a:t>Az első világháború.</a:t>
            </a:r>
            <a:r>
              <a:rPr lang="hu-HU" altLang="hu-HU" dirty="0"/>
              <a:t> Akadémiai, Budapest, 2014.</a:t>
            </a:r>
          </a:p>
          <a:p>
            <a:r>
              <a:rPr lang="hu-HU" dirty="0"/>
              <a:t>Kloska T.: Divatcikk a lövészárokból – A trencskó története a búr háborúktól napjainkig. In: </a:t>
            </a:r>
            <a:r>
              <a:rPr lang="hu-HU" i="1" dirty="0"/>
              <a:t>Napi történelmi Forrás. </a:t>
            </a:r>
            <a:r>
              <a:rPr lang="hu-HU" dirty="0"/>
              <a:t>2016. </a:t>
            </a:r>
            <a:r>
              <a:rPr lang="hu-HU" u="sng" dirty="0">
                <a:hlinkClick r:id="rId4"/>
              </a:rPr>
              <a:t>http://ntf.hu/index.php/2016/11/05/divatcikk-a-loveszarokbol-a-trencsko-a-bur-haboruktol-napjainkig/</a:t>
            </a:r>
            <a:r>
              <a:rPr lang="hu-HU" dirty="0"/>
              <a:t> (Letöltés ideje: 2020. május 27.)</a:t>
            </a:r>
          </a:p>
          <a:p>
            <a:r>
              <a:rPr lang="hu-HU" dirty="0"/>
              <a:t>Kloska </a:t>
            </a:r>
            <a:r>
              <a:rPr lang="hu-HU" dirty="0" smtClean="0"/>
              <a:t>T.: </a:t>
            </a:r>
            <a:r>
              <a:rPr lang="hu-HU" dirty="0"/>
              <a:t>Gentleman acélszörnyeteggel – a brit válasz az állásháborúra. In: </a:t>
            </a:r>
            <a:r>
              <a:rPr lang="hu-HU" i="1" dirty="0"/>
              <a:t>Hadtudományi Szemle,</a:t>
            </a:r>
            <a:r>
              <a:rPr lang="hu-HU" dirty="0"/>
              <a:t> 11. évf. (2018) 2. sz. 77–88</a:t>
            </a:r>
            <a:r>
              <a:rPr lang="hu-HU" dirty="0" smtClean="0"/>
              <a:t>.</a:t>
            </a:r>
          </a:p>
          <a:p>
            <a:r>
              <a:rPr lang="hu-HU" dirty="0" smtClean="0"/>
              <a:t>Szijj J. (</a:t>
            </a:r>
            <a:r>
              <a:rPr lang="hu-HU" dirty="0" err="1" smtClean="0"/>
              <a:t>szerk</a:t>
            </a:r>
            <a:r>
              <a:rPr lang="hu-HU" dirty="0" smtClean="0"/>
              <a:t>.): </a:t>
            </a:r>
            <a:r>
              <a:rPr lang="hu-HU" i="1" dirty="0" smtClean="0"/>
              <a:t>Magyarország </a:t>
            </a:r>
            <a:r>
              <a:rPr lang="hu-HU" i="1" dirty="0"/>
              <a:t>az első világháborúban. Lexikon A–</a:t>
            </a:r>
            <a:r>
              <a:rPr lang="hu-HU" i="1" dirty="0" err="1"/>
              <a:t>Zs</a:t>
            </a:r>
            <a:r>
              <a:rPr lang="hu-HU" i="1" dirty="0"/>
              <a:t>.</a:t>
            </a:r>
            <a:r>
              <a:rPr lang="hu-HU" dirty="0"/>
              <a:t> </a:t>
            </a:r>
            <a:r>
              <a:rPr lang="hu-HU" dirty="0" smtClean="0"/>
              <a:t>Petit </a:t>
            </a:r>
            <a:r>
              <a:rPr lang="hu-HU" dirty="0"/>
              <a:t>Real, </a:t>
            </a:r>
            <a:r>
              <a:rPr lang="hu-HU" dirty="0" smtClean="0"/>
              <a:t>Budapest, 2000.</a:t>
            </a:r>
          </a:p>
          <a:p>
            <a:r>
              <a:rPr lang="hu-HU" dirty="0" err="1" smtClean="0"/>
              <a:t>Wiest</a:t>
            </a:r>
            <a:r>
              <a:rPr lang="hu-HU" dirty="0"/>
              <a:t>, A. – </a:t>
            </a:r>
            <a:r>
              <a:rPr lang="hu-HU" dirty="0" err="1"/>
              <a:t>Barbier</a:t>
            </a:r>
            <a:r>
              <a:rPr lang="hu-HU" dirty="0"/>
              <a:t>, M.K.: </a:t>
            </a:r>
            <a:r>
              <a:rPr lang="hu-HU" i="1" dirty="0"/>
              <a:t>Gyalogos hadviselés.</a:t>
            </a:r>
            <a:r>
              <a:rPr lang="hu-HU" dirty="0"/>
              <a:t> Debrecen: </a:t>
            </a:r>
            <a:r>
              <a:rPr lang="hu-HU" dirty="0" err="1"/>
              <a:t>Hajja</a:t>
            </a:r>
            <a:r>
              <a:rPr lang="hu-HU" dirty="0"/>
              <a:t> &amp; Fiai Könyvkiadó, 2003.</a:t>
            </a: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77223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6643" y="4274713"/>
            <a:ext cx="9689184" cy="2583287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hu-HU" altLang="hu-HU" sz="4400" dirty="0" smtClean="0"/>
              <a:t/>
            </a:r>
            <a:br>
              <a:rPr lang="hu-HU" altLang="hu-HU" sz="4400" dirty="0" smtClean="0"/>
            </a:br>
            <a:r>
              <a:rPr lang="hu-HU" altLang="hu-HU" sz="4400" dirty="0"/>
              <a:t/>
            </a:r>
            <a:br>
              <a:rPr lang="hu-HU" altLang="hu-HU" sz="4400" dirty="0"/>
            </a:br>
            <a:r>
              <a:rPr lang="hu-HU" altLang="hu-HU" sz="1400" b="1" dirty="0" smtClean="0"/>
              <a:t>Szabadtéri Néprajzi Múzeum</a:t>
            </a:r>
            <a:r>
              <a:rPr lang="hu-HU" altLang="hu-HU" sz="1400" b="1" dirty="0"/>
              <a:t/>
            </a:r>
            <a:br>
              <a:rPr lang="hu-HU" altLang="hu-HU" sz="1400" b="1" dirty="0"/>
            </a:br>
            <a:r>
              <a:rPr lang="hu-HU" altLang="hu-HU" sz="1200" dirty="0" smtClean="0"/>
              <a:t>2000 </a:t>
            </a:r>
            <a:r>
              <a:rPr lang="hu-HU" altLang="hu-HU" sz="1200" dirty="0"/>
              <a:t>Szentendre, </a:t>
            </a:r>
            <a:r>
              <a:rPr lang="hu-HU" altLang="hu-HU" sz="1200" dirty="0" err="1"/>
              <a:t>Sztaravodai</a:t>
            </a:r>
            <a:r>
              <a:rPr lang="hu-HU" altLang="hu-HU" sz="1200" dirty="0"/>
              <a:t> </a:t>
            </a:r>
            <a:r>
              <a:rPr lang="hu-HU" altLang="hu-HU" sz="1200" dirty="0" smtClean="0"/>
              <a:t>út 75.</a:t>
            </a:r>
            <a:r>
              <a:rPr lang="hu-HU" altLang="hu-HU" sz="1200" dirty="0"/>
              <a:t/>
            </a:r>
            <a:br>
              <a:rPr lang="hu-HU" altLang="hu-HU" sz="1200" dirty="0"/>
            </a:br>
            <a:r>
              <a:rPr lang="hu-HU" altLang="hu-HU" sz="1200" dirty="0" smtClean="0"/>
              <a:t>Telefon: </a:t>
            </a:r>
            <a:r>
              <a:rPr lang="hu-HU" altLang="hu-HU" sz="1200" dirty="0"/>
              <a:t>+36 (26) 502 500</a:t>
            </a:r>
            <a:br>
              <a:rPr lang="hu-HU" altLang="hu-HU" sz="1200" dirty="0"/>
            </a:br>
            <a:r>
              <a:rPr lang="hu-HU" altLang="hu-HU" sz="1200" dirty="0"/>
              <a:t>E-mail: </a:t>
            </a:r>
            <a:r>
              <a:rPr lang="hu-HU" altLang="hu-HU" sz="1200" dirty="0" err="1"/>
              <a:t>sznm</a:t>
            </a:r>
            <a:r>
              <a:rPr lang="hu-HU" altLang="hu-HU" sz="1200" dirty="0"/>
              <a:t>@</a:t>
            </a:r>
            <a:r>
              <a:rPr lang="hu-HU" altLang="hu-HU" sz="1200" dirty="0" err="1"/>
              <a:t>sznm.hu</a:t>
            </a:r>
            <a:r>
              <a:rPr lang="hu-HU" altLang="hu-HU" sz="1200" dirty="0"/>
              <a:t/>
            </a:r>
            <a:br>
              <a:rPr lang="hu-HU" altLang="hu-HU" sz="1200" dirty="0"/>
            </a:br>
            <a:r>
              <a:rPr lang="hu-HU" altLang="hu-HU" sz="1200" dirty="0" err="1"/>
              <a:t>www.skanzen.hu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25" y="5139294"/>
            <a:ext cx="1089333" cy="4270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43" y="177019"/>
            <a:ext cx="6726696" cy="412010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302539" y="1498405"/>
            <a:ext cx="2965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Nádból készült német csalitank a nyugati fronton, 1918. </a:t>
            </a:r>
            <a:r>
              <a:rPr lang="hu-HU" dirty="0" smtClean="0"/>
              <a:t>Forrás: </a:t>
            </a:r>
            <a:r>
              <a:rPr lang="hu-HU" dirty="0" err="1" smtClean="0"/>
              <a:t>Getty</a:t>
            </a:r>
            <a:r>
              <a:rPr lang="hu-HU" dirty="0" smtClean="0"/>
              <a:t> </a:t>
            </a:r>
            <a:r>
              <a:rPr lang="hu-HU" dirty="0" err="1" smtClean="0"/>
              <a:t>Images</a:t>
            </a:r>
            <a:r>
              <a:rPr lang="hu-HU" dirty="0" smtClean="0"/>
              <a:t>/</a:t>
            </a:r>
            <a:r>
              <a:rPr lang="hu-HU" dirty="0" err="1" smtClean="0"/>
              <a:t>Corbis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615311316</a:t>
            </a:r>
          </a:p>
        </p:txBody>
      </p:sp>
      <p:sp>
        <p:nvSpPr>
          <p:cNvPr id="7" name="Téglalap 6"/>
          <p:cNvSpPr/>
          <p:nvPr/>
        </p:nvSpPr>
        <p:spPr>
          <a:xfrm>
            <a:off x="3696734" y="4333533"/>
            <a:ext cx="4484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További első világháborús írások: </a:t>
            </a:r>
            <a:r>
              <a:rPr lang="hu-HU" dirty="0"/>
              <a:t>Skanzen Blog </a:t>
            </a:r>
            <a:r>
              <a:rPr lang="hu-HU" dirty="0">
                <a:hlinkClick r:id="rId5"/>
              </a:rPr>
              <a:t>https://blog.skanzen.hu/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2515" y="163501"/>
            <a:ext cx="9614263" cy="1188781"/>
          </a:xfrm>
        </p:spPr>
        <p:txBody>
          <a:bodyPr/>
          <a:lstStyle/>
          <a:p>
            <a:pPr algn="ctr"/>
            <a:r>
              <a:rPr lang="hu-HU" sz="3600" b="1" dirty="0" smtClean="0"/>
              <a:t>Az egyenruhák változásai a világháborúban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8674" y="1530808"/>
            <a:ext cx="11399520" cy="532719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19. század végén a hadseregek gyalogos és lovassági egységei még </a:t>
            </a:r>
            <a:r>
              <a:rPr lang="hu-HU" dirty="0" smtClean="0"/>
              <a:t>színpompás </a:t>
            </a:r>
            <a:r>
              <a:rPr lang="hu-HU" dirty="0"/>
              <a:t>egyenruhákban, csillogó felszerelési tárgyakkal vonultak </a:t>
            </a:r>
            <a:r>
              <a:rPr lang="hu-HU" dirty="0" smtClean="0"/>
              <a:t>harcba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1914 végén, 1915 elején állandósuló lövészárokrendszerekkel ezek idejétmúlttá váltak, a katonák könnyű célpontot jelentettek a géppuskák és mesterlövészek számára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megoldást az álcázás</a:t>
            </a:r>
            <a:r>
              <a:rPr lang="hu-HU" dirty="0"/>
              <a:t>, a környezet és a terep </a:t>
            </a:r>
            <a:r>
              <a:rPr lang="hu-HU" dirty="0" err="1"/>
              <a:t>színeinek</a:t>
            </a:r>
            <a:r>
              <a:rPr lang="hu-HU" dirty="0"/>
              <a:t> utánzása </a:t>
            </a:r>
            <a:r>
              <a:rPr lang="hu-HU" dirty="0" smtClean="0"/>
              <a:t>jelentette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Néhány hadviselő ország (oroszok, britek, németek) hadserege már ilyen egyenruhákkal indult a harcba, némelyeknél (osztrák</a:t>
            </a:r>
            <a:r>
              <a:rPr lang="hu-HU" dirty="0"/>
              <a:t>–</a:t>
            </a:r>
            <a:r>
              <a:rPr lang="hu-HU" dirty="0" smtClean="0"/>
              <a:t>magyarok, franciák) azonban még a színes uniformisok voltak használatban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1915-től jelent meg a Monarchia hadseregében is a jobb álcázását biztosító tábori szürke egyenruha, amely a csukaszürkét váltotta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22" y="0"/>
            <a:ext cx="4250105" cy="585179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277322" y="5862655"/>
            <a:ext cx="425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Orosz gyalogos katonák khaki színű egyenruhában 1914-ben.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Cornish</a:t>
            </a:r>
            <a:r>
              <a:rPr lang="hu-HU" sz="1500" dirty="0" smtClean="0"/>
              <a:t>, </a:t>
            </a:r>
            <a:r>
              <a:rPr lang="hu-HU" sz="1500" dirty="0" err="1" smtClean="0"/>
              <a:t>Nik</a:t>
            </a:r>
            <a:r>
              <a:rPr lang="hu-HU" sz="1500" dirty="0" smtClean="0"/>
              <a:t>: The </a:t>
            </a:r>
            <a:r>
              <a:rPr lang="hu-HU" sz="1500" dirty="0" err="1" smtClean="0"/>
              <a:t>Russian</a:t>
            </a:r>
            <a:r>
              <a:rPr lang="hu-HU" sz="1500" dirty="0" smtClean="0"/>
              <a:t> </a:t>
            </a:r>
            <a:r>
              <a:rPr lang="hu-HU" sz="1500" dirty="0" err="1" smtClean="0"/>
              <a:t>Army</a:t>
            </a:r>
            <a:r>
              <a:rPr lang="hu-HU" sz="1500" dirty="0" smtClean="0"/>
              <a:t> 1914</a:t>
            </a:r>
            <a:r>
              <a:rPr lang="hu-HU" sz="1500" dirty="0"/>
              <a:t>–</a:t>
            </a:r>
            <a:r>
              <a:rPr lang="hu-HU" sz="1500" dirty="0" smtClean="0"/>
              <a:t>18. </a:t>
            </a:r>
            <a:r>
              <a:rPr lang="hu-HU" sz="1500" dirty="0" err="1" smtClean="0"/>
              <a:t>Osprey</a:t>
            </a:r>
            <a:r>
              <a:rPr lang="hu-HU" sz="1500" dirty="0" smtClean="0"/>
              <a:t>, Oxford, 2001. 27</a:t>
            </a:r>
            <a:r>
              <a:rPr lang="hu-HU" sz="1500" dirty="0" smtClean="0"/>
              <a:t>.</a:t>
            </a:r>
            <a:endParaRPr lang="hu-HU" sz="15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1" y="0"/>
            <a:ext cx="5796810" cy="584958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4321" y="5842337"/>
            <a:ext cx="5796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A Brit </a:t>
            </a:r>
            <a:r>
              <a:rPr lang="hu-HU" sz="1500" dirty="0"/>
              <a:t>H</a:t>
            </a:r>
            <a:r>
              <a:rPr lang="hu-HU" sz="1500" dirty="0" smtClean="0"/>
              <a:t>ivatásos </a:t>
            </a:r>
            <a:r>
              <a:rPr lang="hu-HU" sz="1500" dirty="0"/>
              <a:t>H</a:t>
            </a:r>
            <a:r>
              <a:rPr lang="hu-HU" sz="1500" dirty="0" smtClean="0"/>
              <a:t>adsereg katonái khakiszínű egyenruhában 1914-ben.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Chappell</a:t>
            </a:r>
            <a:r>
              <a:rPr lang="hu-HU" sz="1500" dirty="0" smtClean="0"/>
              <a:t>, Mike: The British </a:t>
            </a:r>
            <a:r>
              <a:rPr lang="hu-HU" sz="1500" dirty="0" err="1" smtClean="0"/>
              <a:t>Army</a:t>
            </a:r>
            <a:r>
              <a:rPr lang="hu-HU" sz="1500" dirty="0" smtClean="0"/>
              <a:t> in World </a:t>
            </a:r>
            <a:r>
              <a:rPr lang="hu-HU" sz="1500" dirty="0" err="1" smtClean="0"/>
              <a:t>War</a:t>
            </a:r>
            <a:r>
              <a:rPr lang="hu-HU" sz="1500" dirty="0" smtClean="0"/>
              <a:t> I (1). The Western Front 1914</a:t>
            </a:r>
            <a:r>
              <a:rPr lang="hu-HU" sz="1500" dirty="0"/>
              <a:t>–</a:t>
            </a:r>
            <a:r>
              <a:rPr lang="hu-HU" sz="1500" dirty="0" smtClean="0"/>
              <a:t>16. </a:t>
            </a:r>
            <a:r>
              <a:rPr lang="hu-HU" sz="1500" dirty="0" err="1" smtClean="0"/>
              <a:t>Osprey</a:t>
            </a:r>
            <a:r>
              <a:rPr lang="hu-HU" sz="1500" dirty="0" smtClean="0"/>
              <a:t>, Oxford, 2003. 25</a:t>
            </a:r>
            <a:r>
              <a:rPr lang="hu-HU" sz="1500" dirty="0" smtClean="0"/>
              <a:t>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02151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2" y="0"/>
            <a:ext cx="9866811" cy="603334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7682" y="6033348"/>
            <a:ext cx="9866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Osztrák</a:t>
            </a:r>
            <a:r>
              <a:rPr lang="hu-HU" sz="1500" dirty="0"/>
              <a:t>–</a:t>
            </a:r>
            <a:r>
              <a:rPr lang="hu-HU" sz="1500" dirty="0" smtClean="0"/>
              <a:t>magyar gyalogság és lovasság csukaszürke és színes, tradicionális egyenruhákban 1914-ben. </a:t>
            </a:r>
            <a:r>
              <a:rPr lang="hu-HU" sz="1500" dirty="0" smtClean="0"/>
              <a:t>Forrás: Jung</a:t>
            </a:r>
            <a:r>
              <a:rPr lang="hu-HU" sz="1500" dirty="0" smtClean="0"/>
              <a:t>, Peter: The </a:t>
            </a:r>
            <a:r>
              <a:rPr lang="hu-HU" sz="1500" dirty="0" err="1" smtClean="0"/>
              <a:t>Austro</a:t>
            </a:r>
            <a:r>
              <a:rPr lang="hu-HU" sz="1500" dirty="0" smtClean="0"/>
              <a:t>–</a:t>
            </a:r>
            <a:r>
              <a:rPr lang="hu-HU" sz="1500" dirty="0" err="1" smtClean="0"/>
              <a:t>Hungarian</a:t>
            </a:r>
            <a:r>
              <a:rPr lang="hu-HU" sz="1500" dirty="0" smtClean="0"/>
              <a:t> </a:t>
            </a:r>
            <a:r>
              <a:rPr lang="hu-HU" sz="1500" dirty="0" err="1" smtClean="0"/>
              <a:t>Forces</a:t>
            </a:r>
            <a:r>
              <a:rPr lang="hu-HU" sz="1500" dirty="0" smtClean="0"/>
              <a:t> in World </a:t>
            </a:r>
            <a:r>
              <a:rPr lang="hu-HU" sz="1500" dirty="0" err="1" smtClean="0"/>
              <a:t>War</a:t>
            </a:r>
            <a:r>
              <a:rPr lang="hu-HU" sz="1500" dirty="0" smtClean="0"/>
              <a:t> I (1) 1914–16. </a:t>
            </a:r>
            <a:r>
              <a:rPr lang="hu-HU" sz="1500" dirty="0" err="1" smtClean="0"/>
              <a:t>Osprey</a:t>
            </a:r>
            <a:r>
              <a:rPr lang="hu-HU" sz="1500" dirty="0" smtClean="0"/>
              <a:t>, Oxford, 2003. 26–27</a:t>
            </a:r>
            <a:r>
              <a:rPr lang="hu-HU" sz="1500" dirty="0" smtClean="0"/>
              <a:t>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79847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0"/>
            <a:ext cx="5247768" cy="590118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9267" y="5901186"/>
            <a:ext cx="52477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dirty="0"/>
              <a:t>Német gyalogság </a:t>
            </a:r>
            <a:r>
              <a:rPr lang="hu-HU" sz="1500" dirty="0" smtClean="0"/>
              <a:t>tábori szürke egyenruhában 1914-ben</a:t>
            </a:r>
            <a:r>
              <a:rPr lang="hu-HU" sz="1500" dirty="0" smtClean="0"/>
              <a:t>. Forrás: </a:t>
            </a:r>
            <a:r>
              <a:rPr lang="hu-HU" sz="1500" dirty="0" err="1" smtClean="0"/>
              <a:t>Fosten</a:t>
            </a:r>
            <a:r>
              <a:rPr lang="hu-HU" sz="1500" dirty="0" smtClean="0"/>
              <a:t>, D.S.V. – Marrion, R.J.: The </a:t>
            </a:r>
            <a:r>
              <a:rPr lang="hu-HU" sz="1500" dirty="0" err="1" smtClean="0"/>
              <a:t>German</a:t>
            </a:r>
            <a:r>
              <a:rPr lang="hu-HU" sz="1500" dirty="0" smtClean="0"/>
              <a:t> </a:t>
            </a:r>
            <a:r>
              <a:rPr lang="hu-HU" sz="1500" dirty="0" err="1" smtClean="0"/>
              <a:t>Army</a:t>
            </a:r>
            <a:r>
              <a:rPr lang="hu-HU" sz="1500" dirty="0"/>
              <a:t> </a:t>
            </a:r>
            <a:r>
              <a:rPr lang="hu-HU" sz="1500" dirty="0" smtClean="0"/>
              <a:t>1914–18. </a:t>
            </a:r>
            <a:r>
              <a:rPr lang="hu-HU" sz="1500" dirty="0" err="1" smtClean="0"/>
              <a:t>Osprey</a:t>
            </a:r>
            <a:r>
              <a:rPr lang="hu-HU" sz="1500" dirty="0" smtClean="0"/>
              <a:t>, Oxford, 1978. 25</a:t>
            </a:r>
            <a:r>
              <a:rPr lang="hu-HU" sz="1500" dirty="0" smtClean="0"/>
              <a:t>.</a:t>
            </a:r>
            <a:endParaRPr lang="hu-HU" sz="15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09" y="0"/>
            <a:ext cx="4243001" cy="590118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392091" y="5906785"/>
            <a:ext cx="5347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Osztrák–magyar rohamkatonák tábori szürke egyenruhában 1917/18-ban az olasz fronton. </a:t>
            </a:r>
            <a:r>
              <a:rPr lang="hu-HU" sz="1500" dirty="0" smtClean="0"/>
              <a:t>Forrás: Jung</a:t>
            </a:r>
            <a:r>
              <a:rPr lang="hu-HU" sz="1500" dirty="0"/>
              <a:t>, Peter: The </a:t>
            </a:r>
            <a:r>
              <a:rPr lang="hu-HU" sz="1500" dirty="0" err="1"/>
              <a:t>Austro</a:t>
            </a:r>
            <a:r>
              <a:rPr lang="hu-HU" sz="1500" dirty="0"/>
              <a:t>–</a:t>
            </a:r>
            <a:r>
              <a:rPr lang="hu-HU" sz="1500" dirty="0" err="1"/>
              <a:t>Hungarian</a:t>
            </a:r>
            <a:r>
              <a:rPr lang="hu-HU" sz="1500" dirty="0"/>
              <a:t> </a:t>
            </a:r>
            <a:r>
              <a:rPr lang="hu-HU" sz="1500" dirty="0" err="1"/>
              <a:t>Forces</a:t>
            </a:r>
            <a:r>
              <a:rPr lang="hu-HU" sz="1500" dirty="0"/>
              <a:t> in World </a:t>
            </a:r>
            <a:r>
              <a:rPr lang="hu-HU" sz="1500" dirty="0" err="1"/>
              <a:t>War</a:t>
            </a:r>
            <a:r>
              <a:rPr lang="hu-HU" sz="1500" dirty="0"/>
              <a:t> I </a:t>
            </a:r>
            <a:r>
              <a:rPr lang="hu-HU" sz="1500" dirty="0" smtClean="0"/>
              <a:t>(2) 1916–18. </a:t>
            </a:r>
            <a:r>
              <a:rPr lang="hu-HU" sz="1500" dirty="0" err="1"/>
              <a:t>Osprey</a:t>
            </a:r>
            <a:r>
              <a:rPr lang="hu-HU" sz="1500" dirty="0"/>
              <a:t>, Oxford, 2003. </a:t>
            </a:r>
            <a:r>
              <a:rPr lang="hu-HU" sz="1500" dirty="0" smtClean="0"/>
              <a:t>29</a:t>
            </a:r>
            <a:r>
              <a:rPr lang="hu-HU" sz="1500" dirty="0" smtClean="0"/>
              <a:t>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297219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14263" cy="1188781"/>
          </a:xfrm>
        </p:spPr>
        <p:txBody>
          <a:bodyPr/>
          <a:lstStyle/>
          <a:p>
            <a:pPr algn="ctr"/>
            <a:r>
              <a:rPr lang="hu-HU" sz="3600" b="1" dirty="0" smtClean="0"/>
              <a:t>Álcázás a tengereken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76141"/>
            <a:ext cx="6383383" cy="593483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Nagy-Britannia 1914 augusztusában tengeri blokádot vont a központi hatalmak köré</a:t>
            </a:r>
          </a:p>
          <a:p>
            <a:r>
              <a:rPr lang="hu-HU" dirty="0" smtClean="0"/>
              <a:t>Ezzel felszámolta Németország és az Osztrák–Magyar Monarchia tengerentúli kereskedelmét, és elvágta Berlintől a gyarmatait</a:t>
            </a:r>
          </a:p>
          <a:p>
            <a:r>
              <a:rPr lang="hu-HU" dirty="0" smtClean="0"/>
              <a:t>Válasz: 1915 februárjában a németek meghirdették a korlátlan tengeralattjáró-háborút</a:t>
            </a:r>
          </a:p>
          <a:p>
            <a:r>
              <a:rPr lang="hu-HU" dirty="0" smtClean="0"/>
              <a:t>Az antant a </a:t>
            </a:r>
            <a:r>
              <a:rPr lang="hu-HU" dirty="0"/>
              <a:t>szürke </a:t>
            </a:r>
            <a:r>
              <a:rPr lang="hu-HU" dirty="0" smtClean="0"/>
              <a:t>hajótesteket </a:t>
            </a:r>
            <a:r>
              <a:rPr lang="hu-HU" dirty="0"/>
              <a:t>élénk és kontrasztosan </a:t>
            </a:r>
            <a:r>
              <a:rPr lang="hu-HU" dirty="0" smtClean="0"/>
              <a:t>elütő színekkel</a:t>
            </a:r>
            <a:r>
              <a:rPr lang="hu-HU" dirty="0"/>
              <a:t>, éles geometriai formákkal </a:t>
            </a:r>
            <a:r>
              <a:rPr lang="hu-HU" dirty="0" smtClean="0"/>
              <a:t>festette </a:t>
            </a:r>
            <a:r>
              <a:rPr lang="hu-HU" dirty="0"/>
              <a:t>tele. A mintázat nagyban megnehezítette </a:t>
            </a:r>
            <a:r>
              <a:rPr lang="hu-HU" dirty="0" smtClean="0"/>
              <a:t>a német tengeralattjáróknak a sebesség </a:t>
            </a:r>
            <a:r>
              <a:rPr lang="hu-HU" dirty="0"/>
              <a:t>és irány pontos bemérését, így egy pár fokos tévedés a célpont mozgási </a:t>
            </a:r>
            <a:r>
              <a:rPr lang="hu-HU" dirty="0" smtClean="0"/>
              <a:t>irányában vagy </a:t>
            </a:r>
            <a:r>
              <a:rPr lang="hu-HU" dirty="0"/>
              <a:t>sebességében a torpedók találatnélküliségét </a:t>
            </a:r>
            <a:r>
              <a:rPr lang="hu-HU" dirty="0" smtClean="0"/>
              <a:t>jelenthette</a:t>
            </a:r>
          </a:p>
          <a:p>
            <a:r>
              <a:rPr lang="hu-HU" dirty="0" smtClean="0"/>
              <a:t>1918. november 11-ig több mint 4600 antant hajót láttak el „zebracsíkos” álcázással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32" y="2306388"/>
            <a:ext cx="5342267" cy="455161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849732" y="1352282"/>
            <a:ext cx="5342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A </a:t>
            </a:r>
            <a:r>
              <a:rPr lang="hu-HU" sz="1400" dirty="0" err="1" smtClean="0"/>
              <a:t>dazzle</a:t>
            </a:r>
            <a:r>
              <a:rPr lang="hu-HU" sz="1400" dirty="0" smtClean="0"/>
              <a:t> kamuflázs Norman </a:t>
            </a:r>
            <a:r>
              <a:rPr lang="hu-HU" sz="1400" dirty="0" err="1" smtClean="0"/>
              <a:t>Wilkinson</a:t>
            </a:r>
            <a:r>
              <a:rPr lang="hu-HU" sz="1400" dirty="0" smtClean="0"/>
              <a:t> elképzelése szerinti hatása: az ellenséges tengeralattjáró rossz támadó helyzetbe kerül, így kockázatosabb számára az akció. </a:t>
            </a:r>
            <a:r>
              <a:rPr lang="hu-HU" sz="1400" dirty="0" smtClean="0"/>
              <a:t>Forrás: </a:t>
            </a:r>
            <a:r>
              <a:rPr lang="hu-HU" sz="1400" dirty="0" err="1" smtClean="0"/>
              <a:t>Wikimedia</a:t>
            </a:r>
            <a:r>
              <a:rPr lang="hu-HU" sz="1400" dirty="0" smtClean="0"/>
              <a:t> </a:t>
            </a:r>
            <a:r>
              <a:rPr lang="hu-HU" sz="1400" dirty="0" err="1" smtClean="0"/>
              <a:t>Commons</a:t>
            </a:r>
            <a:r>
              <a:rPr lang="hu-HU" sz="1400" dirty="0" smtClean="0"/>
              <a:t>/</a:t>
            </a:r>
            <a:r>
              <a:rPr lang="hu-HU" sz="1400" dirty="0" err="1" smtClean="0"/>
              <a:t>Chiswick</a:t>
            </a:r>
            <a:r>
              <a:rPr lang="hu-HU" sz="1400" dirty="0" smtClean="0"/>
              <a:t> </a:t>
            </a:r>
            <a:r>
              <a:rPr lang="hu-HU" sz="1400" dirty="0" err="1" smtClean="0"/>
              <a:t>Chap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1406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82194" cy="26134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98591"/>
            <a:ext cx="5042264" cy="335940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0" y="2692310"/>
            <a:ext cx="5582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Az RMS </a:t>
            </a:r>
            <a:r>
              <a:rPr lang="hu-HU" sz="1500" dirty="0" err="1" smtClean="0"/>
              <a:t>Olympic</a:t>
            </a:r>
            <a:r>
              <a:rPr lang="hu-HU" sz="1500" dirty="0" smtClean="0"/>
              <a:t>, a Titanic egyik testvérhajója </a:t>
            </a:r>
            <a:r>
              <a:rPr lang="hu-HU" sz="1500" dirty="0" err="1" smtClean="0"/>
              <a:t>dazzle</a:t>
            </a:r>
            <a:r>
              <a:rPr lang="hu-HU" sz="1500" dirty="0" smtClean="0"/>
              <a:t> </a:t>
            </a:r>
            <a:r>
              <a:rPr lang="hu-HU" sz="1500" dirty="0" err="1" smtClean="0"/>
              <a:t>álcázásással</a:t>
            </a:r>
            <a:r>
              <a:rPr lang="hu-HU" sz="1500" dirty="0" smtClean="0"/>
              <a:t> 1915-ben, mint brit katonai csapatszállító hajó.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Wikimedia</a:t>
            </a:r>
            <a:r>
              <a:rPr lang="hu-HU" sz="1500" dirty="0" smtClean="0"/>
              <a:t> </a:t>
            </a:r>
            <a:r>
              <a:rPr lang="hu-HU" sz="1500" dirty="0" err="1" smtClean="0"/>
              <a:t>Commons</a:t>
            </a:r>
            <a:endParaRPr lang="hu-HU" sz="15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03" y="0"/>
            <a:ext cx="5314597" cy="439782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6877403" y="4397829"/>
            <a:ext cx="53145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A HMS </a:t>
            </a:r>
            <a:r>
              <a:rPr lang="hu-HU" sz="1500" dirty="0" err="1" smtClean="0"/>
              <a:t>Underwing</a:t>
            </a:r>
            <a:r>
              <a:rPr lang="hu-HU" sz="1500" dirty="0" smtClean="0"/>
              <a:t> brit „csalihajó” </a:t>
            </a:r>
            <a:r>
              <a:rPr lang="hu-HU" sz="1500" dirty="0" err="1" smtClean="0"/>
              <a:t>dazzle</a:t>
            </a:r>
            <a:r>
              <a:rPr lang="hu-HU" sz="1500" dirty="0" smtClean="0"/>
              <a:t> álcázással, amelyet német tengeralattjárók előcsalogatására használtak</a:t>
            </a:r>
            <a:r>
              <a:rPr lang="hu-HU" sz="1500" dirty="0" smtClean="0"/>
              <a:t>. Forrás: </a:t>
            </a:r>
            <a:r>
              <a:rPr lang="hu-HU" sz="1500" dirty="0" smtClean="0"/>
              <a:t>Imperial </a:t>
            </a:r>
            <a:r>
              <a:rPr lang="hu-HU" sz="1500" dirty="0" err="1" smtClean="0"/>
              <a:t>War</a:t>
            </a:r>
            <a:r>
              <a:rPr lang="hu-HU" sz="1500" dirty="0" smtClean="0"/>
              <a:t> </a:t>
            </a:r>
            <a:r>
              <a:rPr lang="hu-HU" sz="1500" dirty="0" err="1" smtClean="0"/>
              <a:t>Museums</a:t>
            </a:r>
            <a:r>
              <a:rPr lang="hu-HU" sz="1500" dirty="0" smtClean="0"/>
              <a:t>, SP 142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42263" y="5149840"/>
            <a:ext cx="26908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Norman </a:t>
            </a:r>
            <a:r>
              <a:rPr lang="hu-HU" sz="1500" dirty="0" err="1" smtClean="0"/>
              <a:t>Wilkinson</a:t>
            </a:r>
            <a:r>
              <a:rPr lang="hu-HU" sz="1500" dirty="0" smtClean="0"/>
              <a:t> saját festménye egy antant konvojról, amelyet az általa tervezett álcafestéssel láttak el, 1918. </a:t>
            </a:r>
            <a:r>
              <a:rPr lang="hu-HU" sz="1500" dirty="0" smtClean="0"/>
              <a:t>Forrás: Imperial </a:t>
            </a:r>
            <a:r>
              <a:rPr lang="hu-HU" sz="1500" dirty="0" err="1" smtClean="0"/>
              <a:t>War</a:t>
            </a:r>
            <a:r>
              <a:rPr lang="hu-HU" sz="1500" dirty="0" smtClean="0"/>
              <a:t> </a:t>
            </a:r>
            <a:r>
              <a:rPr lang="hu-HU" sz="1500" dirty="0" err="1" smtClean="0"/>
              <a:t>Museums</a:t>
            </a:r>
            <a:r>
              <a:rPr lang="hu-HU" sz="1500" dirty="0" smtClean="0"/>
              <a:t>, ART 4029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6581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2236" y="139210"/>
            <a:ext cx="9404723" cy="1400530"/>
          </a:xfrm>
        </p:spPr>
        <p:txBody>
          <a:bodyPr/>
          <a:lstStyle/>
          <a:p>
            <a:r>
              <a:rPr lang="hu-HU" dirty="0" smtClean="0"/>
              <a:t>A „lovasság visszatérése” az első világháborúban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838270" y="6037197"/>
            <a:ext cx="6244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Brit Mark I harckocsi 1916-ban a Somme-</a:t>
            </a:r>
            <a:r>
              <a:rPr lang="hu-HU" sz="1500" dirty="0" err="1" smtClean="0"/>
              <a:t>nál</a:t>
            </a:r>
            <a:r>
              <a:rPr lang="hu-HU" sz="1500" dirty="0"/>
              <a:t> </a:t>
            </a:r>
            <a:r>
              <a:rPr lang="hu-HU" sz="1500" dirty="0" smtClean="0"/>
              <a:t>ún. </a:t>
            </a:r>
            <a:r>
              <a:rPr lang="hu-HU" sz="1500" dirty="0" err="1" smtClean="0"/>
              <a:t>Solomon</a:t>
            </a:r>
            <a:r>
              <a:rPr lang="hu-HU" sz="1500" dirty="0" smtClean="0"/>
              <a:t> álcázással ellátva</a:t>
            </a:r>
            <a:r>
              <a:rPr lang="hu-HU" sz="1500" dirty="0" smtClean="0"/>
              <a:t>. Forrás: </a:t>
            </a:r>
            <a:r>
              <a:rPr lang="hu-HU" sz="1500" dirty="0" err="1" smtClean="0"/>
              <a:t>Library</a:t>
            </a:r>
            <a:r>
              <a:rPr lang="hu-HU" sz="1500" dirty="0" smtClean="0"/>
              <a:t> of </a:t>
            </a:r>
            <a:r>
              <a:rPr lang="hu-HU" sz="1500" dirty="0" err="1" smtClean="0"/>
              <a:t>Congress</a:t>
            </a:r>
            <a:r>
              <a:rPr lang="hu-HU" sz="1500" dirty="0" smtClean="0"/>
              <a:t>, </a:t>
            </a:r>
            <a:r>
              <a:rPr lang="hu-HU" sz="1500" dirty="0" err="1"/>
              <a:t>ggbain</a:t>
            </a:r>
            <a:r>
              <a:rPr lang="hu-HU" sz="1500" dirty="0"/>
              <a:t> 25225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70" y="1493777"/>
            <a:ext cx="6244915" cy="4543420"/>
          </a:xfr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39337" y="1539740"/>
            <a:ext cx="5829221" cy="593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 smtClean="0"/>
              <a:t>1914/1915-ben a lövészárok-hadviselés patthelyzetet teremtett a hadviselő felek között</a:t>
            </a:r>
          </a:p>
          <a:p>
            <a:r>
              <a:rPr lang="hu-HU" dirty="0" smtClean="0"/>
              <a:t>Az antant jobb ellátásának köszönhetően grandiózusabb fejlesztéseket engedhetett meg magának</a:t>
            </a:r>
          </a:p>
          <a:p>
            <a:r>
              <a:rPr lang="hu-HU" dirty="0" smtClean="0"/>
              <a:t>Maga a tank (tartály) is egy félrevezető, álcázó névadás</a:t>
            </a:r>
          </a:p>
          <a:p>
            <a:r>
              <a:rPr lang="hu-HU" dirty="0" smtClean="0"/>
              <a:t>Első bevetésük: 1916. szeptember 15., nyugati front</a:t>
            </a:r>
          </a:p>
          <a:p>
            <a:r>
              <a:rPr lang="hu-HU" dirty="0" smtClean="0"/>
              <a:t>Az offenzívák előtt félrevezetés céljából megjelentek a fából és vászonból készült „csalitankok” – a németek is átvették a módszert</a:t>
            </a:r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Font typeface="Wingdings 3" charset="2"/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661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03520" cy="390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3960196"/>
            <a:ext cx="5303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dirty="0" smtClean="0"/>
              <a:t>Ausztrál katonák egy csaknem negyedtonnás fából készült csalitankkal, Le </a:t>
            </a:r>
            <a:r>
              <a:rPr lang="hu-HU" sz="1500" dirty="0" err="1" smtClean="0"/>
              <a:t>Catelet</a:t>
            </a:r>
            <a:r>
              <a:rPr lang="hu-HU" sz="1500" dirty="0" smtClean="0"/>
              <a:t>, Franciaország, 1917.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Australian</a:t>
            </a:r>
            <a:r>
              <a:rPr lang="hu-HU" sz="1500" dirty="0" smtClean="0"/>
              <a:t> </a:t>
            </a:r>
            <a:r>
              <a:rPr lang="hu-HU" sz="1500" dirty="0" err="1" smtClean="0"/>
              <a:t>War</a:t>
            </a:r>
            <a:r>
              <a:rPr lang="hu-HU" sz="1500" dirty="0" smtClean="0"/>
              <a:t> </a:t>
            </a:r>
            <a:r>
              <a:rPr lang="hu-HU" sz="1500" dirty="0" err="1" smtClean="0"/>
              <a:t>Memorial</a:t>
            </a:r>
            <a:r>
              <a:rPr lang="hu-HU" sz="1500" dirty="0" smtClean="0"/>
              <a:t>, </a:t>
            </a:r>
            <a:r>
              <a:rPr lang="hu-HU" sz="1500" dirty="0"/>
              <a:t>E04934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569457" y="1393662"/>
            <a:ext cx="26225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Németek által készített, fából készült csalitank (francia Renault FT 17 alapján) a nyugati fronton, 1918.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Australian</a:t>
            </a:r>
            <a:r>
              <a:rPr lang="hu-HU" sz="1500" dirty="0" smtClean="0"/>
              <a:t> </a:t>
            </a:r>
            <a:r>
              <a:rPr lang="hu-HU" sz="1500" dirty="0" err="1" smtClean="0"/>
              <a:t>War</a:t>
            </a:r>
            <a:r>
              <a:rPr lang="hu-HU" sz="1500" dirty="0" smtClean="0"/>
              <a:t> </a:t>
            </a:r>
            <a:r>
              <a:rPr lang="hu-HU" sz="1500" dirty="0" err="1" smtClean="0"/>
              <a:t>Memorial</a:t>
            </a:r>
            <a:r>
              <a:rPr lang="hu-HU" sz="1500" dirty="0" smtClean="0"/>
              <a:t>, </a:t>
            </a:r>
            <a:r>
              <a:rPr lang="hu-HU" sz="1500" dirty="0"/>
              <a:t>E04444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49" y="3225380"/>
            <a:ext cx="5991951" cy="3632620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1" y="0"/>
            <a:ext cx="3969846" cy="3082834"/>
          </a:xfrm>
        </p:spPr>
      </p:pic>
      <p:sp>
        <p:nvSpPr>
          <p:cNvPr id="12" name="Szövegdoboz 11"/>
          <p:cNvSpPr txBox="1"/>
          <p:nvPr/>
        </p:nvSpPr>
        <p:spPr>
          <a:xfrm>
            <a:off x="1663337" y="6073170"/>
            <a:ext cx="4536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500" dirty="0" smtClean="0"/>
              <a:t>Ausztrál hadmérnökök által épített csalitankok a nyugati fronton, 1918. </a:t>
            </a:r>
            <a:r>
              <a:rPr lang="hu-HU" sz="1500" dirty="0" smtClean="0"/>
              <a:t>Forrás: </a:t>
            </a:r>
            <a:r>
              <a:rPr lang="hu-HU" sz="1500" dirty="0" err="1" smtClean="0"/>
              <a:t>Australian</a:t>
            </a:r>
            <a:r>
              <a:rPr lang="hu-HU" sz="1500" dirty="0" smtClean="0"/>
              <a:t> </a:t>
            </a:r>
            <a:r>
              <a:rPr lang="hu-HU" sz="1500" dirty="0" err="1" smtClean="0"/>
              <a:t>War</a:t>
            </a:r>
            <a:r>
              <a:rPr lang="hu-HU" sz="1500" dirty="0" smtClean="0"/>
              <a:t> </a:t>
            </a:r>
            <a:r>
              <a:rPr lang="hu-HU" sz="1500" dirty="0" err="1" smtClean="0"/>
              <a:t>Memorial</a:t>
            </a:r>
            <a:r>
              <a:rPr lang="hu-HU" sz="1500" dirty="0" smtClean="0"/>
              <a:t>, </a:t>
            </a:r>
            <a:r>
              <a:rPr lang="hu-HU" sz="1500" dirty="0"/>
              <a:t>C04505</a:t>
            </a:r>
          </a:p>
        </p:txBody>
      </p:sp>
    </p:spTree>
    <p:extLst>
      <p:ext uri="{BB962C8B-B14F-4D97-AF65-F5344CB8AC3E}">
        <p14:creationId xmlns:p14="http://schemas.microsoft.com/office/powerpoint/2010/main" val="2569115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2894</TotalTime>
  <Words>1139</Words>
  <Application>Microsoft Office PowerPoint</Application>
  <PresentationFormat>Szélesvásznú</PresentationFormat>
  <Paragraphs>90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Utánzás az első világháborúban</vt:lpstr>
      <vt:lpstr>Az egyenruhák változásai a világháborúban</vt:lpstr>
      <vt:lpstr>PowerPoint-bemutató</vt:lpstr>
      <vt:lpstr>PowerPoint-bemutató</vt:lpstr>
      <vt:lpstr>PowerPoint-bemutató</vt:lpstr>
      <vt:lpstr>Álcázás a tengereken</vt:lpstr>
      <vt:lpstr>PowerPoint-bemutató</vt:lpstr>
      <vt:lpstr>A „lovasság visszatérése” az első világháborúban</vt:lpstr>
      <vt:lpstr>PowerPoint-bemutató</vt:lpstr>
      <vt:lpstr>Divatcikk a lövészárokból</vt:lpstr>
      <vt:lpstr>PowerPoint-bemutató</vt:lpstr>
      <vt:lpstr>Nők és a háborús divat</vt:lpstr>
      <vt:lpstr>Pótélelmiszerek, ínségételek</vt:lpstr>
      <vt:lpstr>PowerPoint-bemutató</vt:lpstr>
      <vt:lpstr>PowerPoint-bemutató</vt:lpstr>
      <vt:lpstr>  Szabadtéri Néprajzi Múzeum 2000 Szentendre, Sztaravodai út 75. Telefon: +36 (26) 502 500 E-mail: sznm@sznm.hu www.skanzen.hu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 Open Air Museum</dc:title>
  <dc:creator>Daniel Clementh</dc:creator>
  <cp:lastModifiedBy>Kloska Tamás</cp:lastModifiedBy>
  <cp:revision>201</cp:revision>
  <dcterms:created xsi:type="dcterms:W3CDTF">2016-10-02T14:22:57Z</dcterms:created>
  <dcterms:modified xsi:type="dcterms:W3CDTF">2020-05-28T09:00:24Z</dcterms:modified>
</cp:coreProperties>
</file>